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58" r:id="rId3"/>
    <p:sldId id="306" r:id="rId4"/>
    <p:sldId id="266" r:id="rId5"/>
    <p:sldId id="259" r:id="rId6"/>
    <p:sldId id="278" r:id="rId7"/>
    <p:sldId id="280" r:id="rId8"/>
    <p:sldId id="260" r:id="rId9"/>
    <p:sldId id="307" r:id="rId10"/>
    <p:sldId id="309" r:id="rId11"/>
    <p:sldId id="310" r:id="rId12"/>
    <p:sldId id="263" r:id="rId13"/>
    <p:sldId id="275" r:id="rId14"/>
    <p:sldId id="262" r:id="rId15"/>
    <p:sldId id="308" r:id="rId1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Poppins" panose="020B0604020202020204" charset="0"/>
      <p:regular r:id="rId26"/>
      <p:bold r:id="rId27"/>
      <p:italic r:id="rId28"/>
      <p:boldItalic r:id="rId29"/>
    </p:embeddedFont>
    <p:embeddedFont>
      <p:font typeface="IBM Plex Mono" panose="020B0604020202020204" charset="-52"/>
      <p:regular r:id="rId30"/>
      <p:bold r:id="rId31"/>
      <p:italic r:id="rId32"/>
      <p:boldItalic r:id="rId33"/>
    </p:embeddedFont>
    <p:embeddedFont>
      <p:font typeface="Source Code Pr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807AFF-8BFF-476A-B103-299515EBAD2D}">
  <a:tblStyle styleId="{FE807AFF-8BFF-476A-B103-299515EBAD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12" y="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5877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55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90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42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69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4ef22aa1a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24ef22aa1a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64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54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30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68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116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067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122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24ef22aa1ac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24ef22aa1ac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599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4ef22aa1a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4ef22aa1a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55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56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14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1" r:id="rId7"/>
    <p:sldLayoutId id="2147483662" r:id="rId8"/>
    <p:sldLayoutId id="2147483665" r:id="rId9"/>
    <p:sldLayoutId id="2147483670" r:id="rId10"/>
    <p:sldLayoutId id="2147483673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Georgia" panose="02040502050405020303" pitchFamily="18" charset="0"/>
              </a:rPr>
              <a:t>BRICS</a:t>
            </a:r>
            <a:r>
              <a:rPr lang="en-US" dirty="0">
                <a:latin typeface="Century Gothic" panose="020B0502020202020204" pitchFamily="34" charset="0"/>
              </a:rPr>
              <a:t>2024</a:t>
            </a:r>
            <a:r>
              <a:rPr lang="en-US" dirty="0">
                <a:latin typeface="Georgia" panose="02040502050405020303" pitchFamily="18" charset="0"/>
              </a:rPr>
              <a:t>-DroneDirection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500" dirty="0">
                <a:latin typeface="Georgia" panose="02040502050405020303" pitchFamily="18" charset="0"/>
              </a:rPr>
              <a:t>Directional antenna pointing system without using a navigation system to increase the UAV's communication range</a:t>
            </a:r>
            <a:endParaRPr lang="ru-RU" sz="2500" dirty="0">
              <a:latin typeface="Georgia" panose="02040502050405020303" pitchFamily="18" charset="0"/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100238" y="3324941"/>
            <a:ext cx="3891276" cy="2969900"/>
            <a:chOff x="-75695" y="3682218"/>
            <a:chExt cx="3891276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75695" y="3682218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14207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Georgia" panose="02040502050405020303" pitchFamily="18" charset="0"/>
              </a:rPr>
              <a:t>Demonstration</a:t>
            </a:r>
            <a:endParaRPr dirty="0">
              <a:latin typeface="Georgia" panose="02040502050405020303" pitchFamily="18" charset="0"/>
            </a:endParaRP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02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100238" y="3324941"/>
            <a:ext cx="3891276" cy="2969900"/>
            <a:chOff x="-75695" y="3682218"/>
            <a:chExt cx="3891276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>
              <a:off x="-75695" y="3682218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G_60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8590" r="9797"/>
          <a:stretch/>
        </p:blipFill>
        <p:spPr>
          <a:xfrm>
            <a:off x="-11790" y="-8092"/>
            <a:ext cx="9163882" cy="52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>
                <a:latin typeface="Georgia" panose="02040502050405020303" pitchFamily="18" charset="0"/>
              </a:rPr>
              <a:t>Usage options</a:t>
            </a:r>
            <a:endParaRPr sz="3200" dirty="0">
              <a:latin typeface="Georgia" panose="02040502050405020303" pitchFamily="18" charset="0"/>
            </a:endParaRPr>
          </a:p>
        </p:txBody>
      </p:sp>
      <p:sp>
        <p:nvSpPr>
          <p:cNvPr id="1668" name="Google Shape;1668;p42"/>
          <p:cNvSpPr txBox="1">
            <a:spLocks noGrp="1"/>
          </p:cNvSpPr>
          <p:nvPr>
            <p:ph type="subTitle" idx="6"/>
          </p:nvPr>
        </p:nvSpPr>
        <p:spPr>
          <a:xfrm>
            <a:off x="6319001" y="1986437"/>
            <a:ext cx="1981800" cy="663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US" sz="1800" dirty="0">
                <a:latin typeface="Georgia" panose="02040502050405020303" pitchFamily="18" charset="0"/>
              </a:rPr>
              <a:t>Educational institutions</a:t>
            </a:r>
            <a:endParaRPr sz="1800" dirty="0">
              <a:latin typeface="Georgia" panose="02040502050405020303" pitchFamily="18" charset="0"/>
            </a:endParaRPr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1"/>
          </p:nvPr>
        </p:nvSpPr>
        <p:spPr>
          <a:xfrm>
            <a:off x="720000" y="2665749"/>
            <a:ext cx="2426156" cy="146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latin typeface="Georgia" panose="02040502050405020303" pitchFamily="18" charset="0"/>
              </a:rPr>
              <a:t>Cheaper cost per flight hour when broadcasting UAV video over long distances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670" name="Google Shape;1670;p42"/>
          <p:cNvSpPr txBox="1">
            <a:spLocks noGrp="1"/>
          </p:cNvSpPr>
          <p:nvPr>
            <p:ph type="subTitle" idx="2"/>
          </p:nvPr>
        </p:nvSpPr>
        <p:spPr>
          <a:xfrm>
            <a:off x="3374756" y="2649974"/>
            <a:ext cx="2394487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latin typeface="Georgia" panose="02040502050405020303" pitchFamily="18" charset="0"/>
              </a:rPr>
              <a:t>Low cost of components installed </a:t>
            </a:r>
            <a:r>
              <a:rPr lang="en-US" sz="1600" dirty="0" smtClean="0">
                <a:latin typeface="Georgia" panose="02040502050405020303" pitchFamily="18" charset="0"/>
              </a:rPr>
              <a:t>in </a:t>
            </a:r>
            <a:r>
              <a:rPr lang="en-US" sz="1600" dirty="0">
                <a:latin typeface="Georgia" panose="02040502050405020303" pitchFamily="18" charset="0"/>
              </a:rPr>
              <a:t>the UAV in the face of </a:t>
            </a:r>
            <a:r>
              <a:rPr lang="en-US" sz="1600" dirty="0" smtClean="0">
                <a:latin typeface="Georgia" panose="02040502050405020303" pitchFamily="18" charset="0"/>
              </a:rPr>
              <a:t>the equipment loss risks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671" name="Google Shape;1671;p42"/>
          <p:cNvSpPr txBox="1">
            <a:spLocks noGrp="1"/>
          </p:cNvSpPr>
          <p:nvPr>
            <p:ph type="subTitle" idx="3"/>
          </p:nvPr>
        </p:nvSpPr>
        <p:spPr>
          <a:xfrm>
            <a:off x="6301247" y="2649975"/>
            <a:ext cx="2160333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 smtClean="0">
                <a:latin typeface="Georgia" panose="02040502050405020303" pitchFamily="18" charset="0"/>
              </a:rPr>
              <a:t>Can be used for educational purposes due to the low cost of components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672" name="Google Shape;1672;p42"/>
          <p:cNvSpPr txBox="1">
            <a:spLocks noGrp="1"/>
          </p:cNvSpPr>
          <p:nvPr>
            <p:ph type="subTitle" idx="4"/>
          </p:nvPr>
        </p:nvSpPr>
        <p:spPr>
          <a:xfrm>
            <a:off x="872710" y="2083877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US" sz="1800" dirty="0">
                <a:latin typeface="Georgia" panose="02040502050405020303" pitchFamily="18" charset="0"/>
              </a:rPr>
              <a:t>Racing</a:t>
            </a:r>
            <a:endParaRPr sz="1800" dirty="0">
              <a:latin typeface="Georgia" panose="02040502050405020303" pitchFamily="18" charset="0"/>
            </a:endParaRPr>
          </a:p>
        </p:txBody>
      </p:sp>
      <p:sp>
        <p:nvSpPr>
          <p:cNvPr id="1673" name="Google Shape;1673;p42"/>
          <p:cNvSpPr txBox="1">
            <a:spLocks noGrp="1"/>
          </p:cNvSpPr>
          <p:nvPr>
            <p:ph type="subTitle" idx="5"/>
          </p:nvPr>
        </p:nvSpPr>
        <p:spPr>
          <a:xfrm>
            <a:off x="3423859" y="208032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US" sz="1800" dirty="0">
                <a:latin typeface="Georgia" panose="02040502050405020303" pitchFamily="18" charset="0"/>
              </a:rPr>
              <a:t>Forest fires</a:t>
            </a:r>
            <a:endParaRPr sz="1800" dirty="0">
              <a:latin typeface="Georgia" panose="02040502050405020303" pitchFamily="18" charset="0"/>
            </a:endParaRPr>
          </a:p>
        </p:txBody>
      </p:sp>
      <p:grpSp>
        <p:nvGrpSpPr>
          <p:cNvPr id="64" name="Google Shape;11174;p78"/>
          <p:cNvGrpSpPr/>
          <p:nvPr/>
        </p:nvGrpSpPr>
        <p:grpSpPr>
          <a:xfrm>
            <a:off x="1643357" y="1614287"/>
            <a:ext cx="440505" cy="290018"/>
            <a:chOff x="5727616" y="4204699"/>
            <a:chExt cx="440505" cy="290018"/>
          </a:xfrm>
          <a:solidFill>
            <a:schemeClr val="tx2"/>
          </a:solidFill>
        </p:grpSpPr>
        <p:sp>
          <p:nvSpPr>
            <p:cNvPr id="65" name="Google Shape;11175;p78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176;p78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177;p78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178;p78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179;p78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180;p78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181;p78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182;p78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0929;p78"/>
          <p:cNvGrpSpPr/>
          <p:nvPr/>
        </p:nvGrpSpPr>
        <p:grpSpPr>
          <a:xfrm>
            <a:off x="7122356" y="1544332"/>
            <a:ext cx="381346" cy="368644"/>
            <a:chOff x="4675986" y="2745684"/>
            <a:chExt cx="381346" cy="368644"/>
          </a:xfrm>
          <a:solidFill>
            <a:schemeClr val="tx2"/>
          </a:solidFill>
        </p:grpSpPr>
        <p:sp>
          <p:nvSpPr>
            <p:cNvPr id="74" name="Google Shape;10930;p78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931;p78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3941;p83"/>
          <p:cNvGrpSpPr/>
          <p:nvPr/>
        </p:nvGrpSpPr>
        <p:grpSpPr>
          <a:xfrm>
            <a:off x="4322167" y="1545680"/>
            <a:ext cx="185184" cy="367296"/>
            <a:chOff x="7531277" y="2886354"/>
            <a:chExt cx="185184" cy="367296"/>
          </a:xfrm>
          <a:solidFill>
            <a:schemeClr val="tx2"/>
          </a:solidFill>
        </p:grpSpPr>
        <p:sp>
          <p:nvSpPr>
            <p:cNvPr id="77" name="Google Shape;13942;p83"/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43;p83"/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44;p83"/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>
                <a:latin typeface="Georgia" panose="02040502050405020303" pitchFamily="18" charset="0"/>
              </a:rPr>
              <a:t>Technology</a:t>
            </a:r>
            <a:endParaRPr sz="3200" dirty="0">
              <a:latin typeface="Georgia" panose="02040502050405020303" pitchFamily="18" charset="0"/>
            </a:endParaRPr>
          </a:p>
        </p:txBody>
      </p:sp>
      <p:sp>
        <p:nvSpPr>
          <p:cNvPr id="2124" name="Google Shape;2124;p54"/>
          <p:cNvSpPr txBox="1"/>
          <p:nvPr/>
        </p:nvSpPr>
        <p:spPr>
          <a:xfrm>
            <a:off x="791302" y="2651108"/>
            <a:ext cx="3610764" cy="117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>
                <a:latin typeface="Georgia" panose="02040502050405020303" pitchFamily="18" charset="0"/>
              </a:rPr>
              <a:t>Server</a:t>
            </a:r>
            <a:r>
              <a:rPr lang="en-US" sz="1600" dirty="0">
                <a:latin typeface="Georgia" panose="02040502050405020303" pitchFamily="18" charset="0"/>
              </a:rPr>
              <a:t>: Raspberry Pi </a:t>
            </a:r>
            <a:endParaRPr lang="ru-RU" sz="1600" dirty="0" smtClean="0">
              <a:latin typeface="Georgia" panose="02040502050405020303" pitchFamily="18" charset="0"/>
            </a:endParaRPr>
          </a:p>
          <a:p>
            <a:r>
              <a:rPr lang="en-US" sz="1600" dirty="0" smtClean="0">
                <a:latin typeface="Georgia" panose="02040502050405020303" pitchFamily="18" charset="0"/>
              </a:rPr>
              <a:t>Antenna </a:t>
            </a:r>
            <a:r>
              <a:rPr lang="en-US" sz="1600" dirty="0">
                <a:latin typeface="Georgia" panose="02040502050405020303" pitchFamily="18" charset="0"/>
              </a:rPr>
              <a:t>Tracker: 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 panose="02040502050405020303" pitchFamily="18" charset="0"/>
              </a:rPr>
              <a:t>Arduino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Georgia" panose="02040502050405020303" pitchFamily="18" charset="0"/>
              </a:rPr>
              <a:t>SkyDroid</a:t>
            </a:r>
            <a:r>
              <a:rPr lang="en-US" sz="1600" dirty="0" smtClean="0">
                <a:latin typeface="Georgia" panose="02040502050405020303" pitchFamily="18" charset="0"/>
              </a:rPr>
              <a:t> </a:t>
            </a:r>
            <a:r>
              <a:rPr lang="en-US" sz="1600" dirty="0">
                <a:latin typeface="Georgia" panose="02040502050405020303" pitchFamily="18" charset="0"/>
              </a:rPr>
              <a:t>PF V </a:t>
            </a:r>
            <a:r>
              <a:rPr lang="en-US" sz="1600" dirty="0" smtClean="0">
                <a:latin typeface="Georgia" panose="02040502050405020303" pitchFamily="18" charset="0"/>
              </a:rPr>
              <a:t>5.8G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 panose="02040502050405020303" pitchFamily="18" charset="0"/>
              </a:rPr>
              <a:t>Directional Antennas</a:t>
            </a:r>
            <a:endParaRPr lang="ru-RU" sz="1600" dirty="0" smtClean="0">
              <a:latin typeface="Georgia" panose="02040502050405020303" pitchFamily="18" charset="0"/>
            </a:endParaRPr>
          </a:p>
        </p:txBody>
      </p:sp>
      <p:grpSp>
        <p:nvGrpSpPr>
          <p:cNvPr id="4" name="Google Shape;12714;p81"/>
          <p:cNvGrpSpPr/>
          <p:nvPr/>
        </p:nvGrpSpPr>
        <p:grpSpPr>
          <a:xfrm>
            <a:off x="1933996" y="1658315"/>
            <a:ext cx="406652" cy="404427"/>
            <a:chOff x="3527780" y="2885263"/>
            <a:chExt cx="347435" cy="345534"/>
          </a:xfrm>
          <a:solidFill>
            <a:schemeClr val="tx2"/>
          </a:solidFill>
        </p:grpSpPr>
        <p:sp>
          <p:nvSpPr>
            <p:cNvPr id="5" name="Google Shape;12715;p81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716;p81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17;p81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18;p81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19;p81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20;p81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21;p81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22;p81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23;p81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24;p81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25;p81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26;p81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27;p81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28;p81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29;p81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30;p81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31;p81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32;p81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33;p81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34;p81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35;p81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36;p81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37;p81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4620760" y="2758989"/>
            <a:ext cx="3912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eorgia" panose="02040502050405020303" pitchFamily="18" charset="0"/>
              </a:rPr>
              <a:t>Frontend</a:t>
            </a:r>
            <a:r>
              <a:rPr lang="en-US" sz="1600" dirty="0">
                <a:latin typeface="Georgia" panose="02040502050405020303" pitchFamily="18" charset="0"/>
              </a:rPr>
              <a:t>: </a:t>
            </a:r>
            <a:r>
              <a:rPr lang="en-US" sz="1600" dirty="0" err="1" smtClean="0">
                <a:latin typeface="Georgia" panose="02040502050405020303" pitchFamily="18" charset="0"/>
              </a:rPr>
              <a:t>Vue</a:t>
            </a:r>
            <a:r>
              <a:rPr lang="ru-RU" sz="1600" dirty="0" smtClean="0">
                <a:latin typeface="Georgia" panose="02040502050405020303" pitchFamily="18" charset="0"/>
              </a:rPr>
              <a:t>.</a:t>
            </a:r>
            <a:r>
              <a:rPr lang="en-US" sz="1600" dirty="0" err="1">
                <a:latin typeface="Georgia" panose="02040502050405020303" pitchFamily="18" charset="0"/>
              </a:rPr>
              <a:t>j</a:t>
            </a:r>
            <a:r>
              <a:rPr lang="en-US" sz="1600" dirty="0" err="1" smtClean="0">
                <a:latin typeface="Georgia" panose="02040502050405020303" pitchFamily="18" charset="0"/>
              </a:rPr>
              <a:t>s</a:t>
            </a:r>
            <a:endParaRPr lang="ru-RU" sz="1600" dirty="0">
              <a:latin typeface="Georgia" panose="02040502050405020303" pitchFamily="18" charset="0"/>
            </a:endParaRPr>
          </a:p>
          <a:p>
            <a:r>
              <a:rPr lang="en-US" sz="1600" dirty="0" smtClean="0">
                <a:latin typeface="Georgia" panose="02040502050405020303" pitchFamily="18" charset="0"/>
              </a:rPr>
              <a:t>Backend</a:t>
            </a:r>
            <a:r>
              <a:rPr lang="en-US" sz="1600" dirty="0">
                <a:latin typeface="Georgia" panose="02040502050405020303" pitchFamily="18" charset="0"/>
              </a:rPr>
              <a:t>: Python (</a:t>
            </a:r>
            <a:r>
              <a:rPr lang="en-US" sz="1600" dirty="0" err="1" smtClean="0">
                <a:latin typeface="Georgia" panose="02040502050405020303" pitchFamily="18" charset="0"/>
              </a:rPr>
              <a:t>FastAPI</a:t>
            </a:r>
            <a:r>
              <a:rPr lang="en-US" sz="1600" dirty="0">
                <a:latin typeface="Georgia" panose="02040502050405020303" pitchFamily="18" charset="0"/>
              </a:rPr>
              <a:t>)</a:t>
            </a:r>
            <a:endParaRPr lang="ru-RU" sz="1600" dirty="0" smtClean="0">
              <a:latin typeface="Georgia" panose="02040502050405020303" pitchFamily="18" charset="0"/>
            </a:endParaRPr>
          </a:p>
          <a:p>
            <a:r>
              <a:rPr lang="en-US" sz="1600" dirty="0" smtClean="0">
                <a:latin typeface="Georgia" panose="02040502050405020303" pitchFamily="18" charset="0"/>
              </a:rPr>
              <a:t>Antenna </a:t>
            </a:r>
            <a:r>
              <a:rPr lang="en-US" sz="1600" dirty="0">
                <a:latin typeface="Georgia" panose="02040502050405020303" pitchFamily="18" charset="0"/>
              </a:rPr>
              <a:t>Tracker: C </a:t>
            </a:r>
            <a:r>
              <a:rPr lang="en-US" sz="1600" dirty="0" err="1">
                <a:latin typeface="Georgia" panose="02040502050405020303" pitchFamily="18" charset="0"/>
              </a:rPr>
              <a:t>lang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30096" y="2243022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Georgia" panose="02040502050405020303" pitchFamily="18" charset="0"/>
              </a:rPr>
              <a:t>Hardware</a:t>
            </a:r>
            <a:r>
              <a:rPr lang="en-US" sz="1600" b="1" dirty="0" smtClean="0">
                <a:latin typeface="Georgia" panose="02040502050405020303" pitchFamily="18" charset="0"/>
              </a:rPr>
              <a:t> </a:t>
            </a:r>
            <a:endParaRPr lang="ru-RU" sz="1600" b="1" dirty="0">
              <a:latin typeface="Georgia" panose="02040502050405020303" pitchFamily="18" charset="0"/>
            </a:endParaRPr>
          </a:p>
        </p:txBody>
      </p:sp>
      <p:grpSp>
        <p:nvGrpSpPr>
          <p:cNvPr id="31" name="Google Shape;2473;p65"/>
          <p:cNvGrpSpPr/>
          <p:nvPr/>
        </p:nvGrpSpPr>
        <p:grpSpPr>
          <a:xfrm>
            <a:off x="6331782" y="1689291"/>
            <a:ext cx="449582" cy="398132"/>
            <a:chOff x="713167" y="740543"/>
            <a:chExt cx="476707" cy="422153"/>
          </a:xfrm>
        </p:grpSpPr>
        <p:sp>
          <p:nvSpPr>
            <p:cNvPr id="32" name="Google Shape;2474;p65"/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75;p65"/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76;p65"/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77;p65"/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78;p65"/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79;p65"/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0;p65"/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81;p65"/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82;p65"/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3;p65"/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4;p65"/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5;p65"/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86;p65"/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87;p65"/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88;p65"/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89;p65"/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90;p65"/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91;p65"/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92;p65"/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93;p65"/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94;p65"/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95;p65"/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96;p65"/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97;p65"/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Прямоугольник 27"/>
          <p:cNvSpPr/>
          <p:nvPr/>
        </p:nvSpPr>
        <p:spPr>
          <a:xfrm>
            <a:off x="4844004" y="2243022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Georgia" panose="02040502050405020303" pitchFamily="18" charset="0"/>
              </a:rPr>
              <a:t>Development </a:t>
            </a:r>
            <a:r>
              <a:rPr lang="en-US" sz="1800" b="1" dirty="0" smtClean="0">
                <a:latin typeface="Georgia" panose="02040502050405020303" pitchFamily="18" charset="0"/>
              </a:rPr>
              <a:t>Environment </a:t>
            </a:r>
            <a:endParaRPr lang="ru-RU" sz="1800" b="1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>
                <a:latin typeface="Georgia" panose="02040502050405020303" pitchFamily="18" charset="0"/>
              </a:rPr>
              <a:t>Progress to date</a:t>
            </a:r>
            <a:endParaRPr sz="3200" dirty="0">
              <a:latin typeface="Georgia" panose="02040502050405020303" pitchFamily="18" charset="0"/>
            </a:endParaRPr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1"/>
          </p:nvPr>
        </p:nvSpPr>
        <p:spPr>
          <a:xfrm>
            <a:off x="4626509" y="2382919"/>
            <a:ext cx="4337331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eorgia" panose="02040502050405020303" pitchFamily="18" charset="0"/>
              </a:rPr>
              <a:t>web application </a:t>
            </a:r>
            <a:r>
              <a:rPr lang="en-US" sz="1600" dirty="0" smtClean="0">
                <a:latin typeface="Georgia" panose="02040502050405020303" pitchFamily="18" charset="0"/>
              </a:rPr>
              <a:t>modernization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Georgia" panose="02040502050405020303" pitchFamily="18" charset="0"/>
              </a:rPr>
              <a:t>implementation </a:t>
            </a:r>
            <a:r>
              <a:rPr lang="en-US" sz="1600" dirty="0">
                <a:latin typeface="Georgia" panose="02040502050405020303" pitchFamily="18" charset="0"/>
              </a:rPr>
              <a:t>of a digital communication </a:t>
            </a:r>
            <a:r>
              <a:rPr lang="en-US" sz="1600" dirty="0" smtClean="0">
                <a:latin typeface="Georgia" panose="02040502050405020303" pitchFamily="18" charset="0"/>
              </a:rPr>
              <a:t>model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Georgia" panose="02040502050405020303" pitchFamily="18" charset="0"/>
              </a:rPr>
              <a:t>modernization </a:t>
            </a:r>
            <a:r>
              <a:rPr lang="en-US" sz="1600" dirty="0">
                <a:latin typeface="Georgia" panose="02040502050405020303" pitchFamily="18" charset="0"/>
              </a:rPr>
              <a:t>of the design to increase </a:t>
            </a:r>
            <a:r>
              <a:rPr lang="en-US" sz="1600" dirty="0" smtClean="0">
                <a:latin typeface="Georgia" panose="02040502050405020303" pitchFamily="18" charset="0"/>
              </a:rPr>
              <a:t>durability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Georgia" panose="02040502050405020303" pitchFamily="18" charset="0"/>
              </a:rPr>
              <a:t>design </a:t>
            </a:r>
            <a:r>
              <a:rPr lang="en-US" sz="1600" dirty="0">
                <a:latin typeface="Georgia" panose="02040502050405020303" pitchFamily="18" charset="0"/>
              </a:rPr>
              <a:t>simplification</a:t>
            </a:r>
            <a:endParaRPr lang="ru-RU" sz="1600" dirty="0">
              <a:latin typeface="Georgia" panose="02040502050405020303" pitchFamily="18" charset="0"/>
            </a:endParaRPr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2"/>
          </p:nvPr>
        </p:nvSpPr>
        <p:spPr>
          <a:xfrm>
            <a:off x="720000" y="2382919"/>
            <a:ext cx="34241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eorgia" panose="02040502050405020303" pitchFamily="18" charset="0"/>
              </a:rPr>
              <a:t>developed web </a:t>
            </a:r>
            <a:r>
              <a:rPr lang="en-US" sz="1600" dirty="0" smtClean="0">
                <a:latin typeface="Georgia" panose="02040502050405020303" pitchFamily="18" charset="0"/>
              </a:rPr>
              <a:t>application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Georgia" panose="02040502050405020303" pitchFamily="18" charset="0"/>
              </a:rPr>
              <a:t>analog </a:t>
            </a:r>
            <a:r>
              <a:rPr lang="en-US" sz="1600" dirty="0">
                <a:latin typeface="Georgia" panose="02040502050405020303" pitchFamily="18" charset="0"/>
              </a:rPr>
              <a:t>antenna </a:t>
            </a:r>
            <a:r>
              <a:rPr lang="en-US" sz="1600" dirty="0" smtClean="0">
                <a:latin typeface="Georgia" panose="02040502050405020303" pitchFamily="18" charset="0"/>
              </a:rPr>
              <a:t>tracker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Georgia" panose="02040502050405020303" pitchFamily="18" charset="0"/>
              </a:rPr>
              <a:t>antenna </a:t>
            </a:r>
            <a:r>
              <a:rPr lang="en-US" sz="1600" dirty="0">
                <a:latin typeface="Georgia" panose="02040502050405020303" pitchFamily="18" charset="0"/>
              </a:rPr>
              <a:t>tracker design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638" name="Google Shape;1638;p41"/>
          <p:cNvSpPr txBox="1">
            <a:spLocks noGrp="1"/>
          </p:cNvSpPr>
          <p:nvPr>
            <p:ph type="subTitle" idx="3"/>
          </p:nvPr>
        </p:nvSpPr>
        <p:spPr>
          <a:xfrm>
            <a:off x="5262132" y="2017927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US" sz="1800" dirty="0">
                <a:latin typeface="Georgia" panose="02040502050405020303" pitchFamily="18" charset="0"/>
              </a:rPr>
              <a:t>In the future</a:t>
            </a:r>
            <a:endParaRPr sz="1800" dirty="0">
              <a:latin typeface="Georgia" panose="02040502050405020303" pitchFamily="18" charset="0"/>
            </a:endParaRPr>
          </a:p>
        </p:txBody>
      </p:sp>
      <p:sp>
        <p:nvSpPr>
          <p:cNvPr id="1639" name="Google Shape;1639;p41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800" dirty="0">
                <a:latin typeface="Georgia" panose="02040502050405020303" pitchFamily="18" charset="0"/>
              </a:rPr>
              <a:t>Now</a:t>
            </a:r>
            <a:endParaRPr sz="1800" dirty="0">
              <a:latin typeface="Georgia" panose="02040502050405020303" pitchFamily="18" charset="0"/>
            </a:endParaRPr>
          </a:p>
        </p:txBody>
      </p:sp>
      <p:grpSp>
        <p:nvGrpSpPr>
          <p:cNvPr id="30" name="Google Shape;11076;p78"/>
          <p:cNvGrpSpPr/>
          <p:nvPr/>
        </p:nvGrpSpPr>
        <p:grpSpPr>
          <a:xfrm>
            <a:off x="1866647" y="1414443"/>
            <a:ext cx="565403" cy="561338"/>
            <a:chOff x="1408777" y="3680964"/>
            <a:chExt cx="357720" cy="355148"/>
          </a:xfrm>
          <a:solidFill>
            <a:schemeClr val="tx2"/>
          </a:solidFill>
        </p:grpSpPr>
        <p:sp>
          <p:nvSpPr>
            <p:cNvPr id="31" name="Google Shape;11077;p78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78;p78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79;p78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80;p78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81;p78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1088;p78"/>
          <p:cNvGrpSpPr/>
          <p:nvPr/>
        </p:nvGrpSpPr>
        <p:grpSpPr>
          <a:xfrm>
            <a:off x="6149580" y="1414442"/>
            <a:ext cx="565403" cy="561338"/>
            <a:chOff x="2496894" y="3680964"/>
            <a:chExt cx="357720" cy="355148"/>
          </a:xfrm>
          <a:solidFill>
            <a:schemeClr val="tx2"/>
          </a:solidFill>
        </p:grpSpPr>
        <p:sp>
          <p:nvSpPr>
            <p:cNvPr id="37" name="Google Shape;11089;p78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90;p78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91;p78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2;p78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093;p78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412;p64"/>
          <p:cNvSpPr txBox="1">
            <a:spLocks noGrp="1"/>
          </p:cNvSpPr>
          <p:nvPr>
            <p:ph type="title"/>
          </p:nvPr>
        </p:nvSpPr>
        <p:spPr>
          <a:xfrm>
            <a:off x="1108697" y="887413"/>
            <a:ext cx="5872934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Georgia" panose="02040502050405020303" pitchFamily="18" charset="0"/>
              </a:rPr>
              <a:t>Thanks for your attention!</a:t>
            </a:r>
            <a:endParaRPr sz="3200" dirty="0">
              <a:latin typeface="Georgia" panose="02040502050405020303" pitchFamily="18" charset="0"/>
            </a:endParaRPr>
          </a:p>
        </p:txBody>
      </p:sp>
      <p:sp>
        <p:nvSpPr>
          <p:cNvPr id="36" name="Google Shape;2414;p64"/>
          <p:cNvSpPr txBox="1">
            <a:spLocks noGrp="1"/>
          </p:cNvSpPr>
          <p:nvPr>
            <p:ph type="subTitle" idx="2"/>
          </p:nvPr>
        </p:nvSpPr>
        <p:spPr>
          <a:xfrm>
            <a:off x="1106485" y="1704498"/>
            <a:ext cx="4448100" cy="2143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 smtClean="0">
                <a:latin typeface="Georgia" panose="02040502050405020303" pitchFamily="18" charset="0"/>
              </a:rPr>
              <a:t>Competitors</a:t>
            </a:r>
            <a:r>
              <a:rPr lang="ru-RU" sz="1600" dirty="0" smtClean="0">
                <a:latin typeface="Georgia" panose="02040502050405020303" pitchFamily="18" charset="0"/>
              </a:rPr>
              <a:t>:</a:t>
            </a:r>
            <a:endParaRPr lang="en-US" sz="1600" dirty="0" smtClean="0">
              <a:latin typeface="Georgia" panose="02040502050405020303" pitchFamily="18" charset="0"/>
            </a:endParaRPr>
          </a:p>
          <a:p>
            <a:pPr marL="285750" lvl="0" indent="-285750">
              <a:buFont typeface="Georgia" panose="02040502050405020303" pitchFamily="18" charset="0"/>
              <a:buChar char="◦"/>
            </a:pPr>
            <a:r>
              <a:rPr lang="en-US" sz="1600" dirty="0" smtClean="0">
                <a:latin typeface="Georgia" panose="02040502050405020303" pitchFamily="18" charset="0"/>
              </a:rPr>
              <a:t>Romanov Pavel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◦"/>
            </a:pPr>
            <a:r>
              <a:rPr lang="en-US" sz="1600" dirty="0" err="1" smtClean="0">
                <a:latin typeface="Georgia" panose="02040502050405020303" pitchFamily="18" charset="0"/>
              </a:rPr>
              <a:t>Kolupaev</a:t>
            </a:r>
            <a:r>
              <a:rPr lang="en-US" sz="1600" dirty="0" smtClean="0">
                <a:latin typeface="Georgia" panose="02040502050405020303" pitchFamily="18" charset="0"/>
              </a:rPr>
              <a:t> Ivan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◦"/>
            </a:pPr>
            <a:r>
              <a:rPr lang="en-US" sz="1600" dirty="0" err="1" smtClean="0">
                <a:latin typeface="Georgia" panose="02040502050405020303" pitchFamily="18" charset="0"/>
              </a:rPr>
              <a:t>Morochko</a:t>
            </a:r>
            <a:r>
              <a:rPr lang="en-US" sz="1600" dirty="0" smtClean="0">
                <a:latin typeface="Georgia" panose="02040502050405020303" pitchFamily="18" charset="0"/>
              </a:rPr>
              <a:t> Alexander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◦"/>
            </a:pPr>
            <a:r>
              <a:rPr lang="en-US" sz="1600" dirty="0" err="1" smtClean="0">
                <a:latin typeface="Georgia" panose="02040502050405020303" pitchFamily="18" charset="0"/>
              </a:rPr>
              <a:t>Laukhin</a:t>
            </a:r>
            <a:r>
              <a:rPr lang="en-US" sz="1600" dirty="0" smtClean="0">
                <a:latin typeface="Georgia" panose="02040502050405020303" pitchFamily="18" charset="0"/>
              </a:rPr>
              <a:t> Daniil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Georgia" panose="02040502050405020303" pitchFamily="18" charset="0"/>
              <a:buChar char="◦"/>
            </a:pPr>
            <a:r>
              <a:rPr lang="en-US" sz="1600" dirty="0" smtClean="0">
                <a:latin typeface="Georgia" panose="02040502050405020303" pitchFamily="18" charset="0"/>
              </a:rPr>
              <a:t>Gerasin </a:t>
            </a:r>
            <a:r>
              <a:rPr lang="en-US" sz="1600" dirty="0" err="1" smtClean="0">
                <a:latin typeface="Georgia" panose="02040502050405020303" pitchFamily="18" charset="0"/>
              </a:rPr>
              <a:t>Vladislav</a:t>
            </a:r>
            <a:r>
              <a:rPr lang="en-US" sz="1600" dirty="0" smtClean="0">
                <a:latin typeface="Georgia" panose="02040502050405020303" pitchFamily="18" charset="0"/>
              </a:rPr>
              <a:t> </a:t>
            </a:r>
          </a:p>
          <a:p>
            <a:pPr marL="285750" indent="-285750">
              <a:buFont typeface="Georgia" panose="02040502050405020303" pitchFamily="18" charset="0"/>
              <a:buChar char="◦"/>
            </a:pPr>
            <a:r>
              <a:rPr lang="en-US" sz="1600" dirty="0" err="1" smtClean="0">
                <a:latin typeface="Georgia" panose="02040502050405020303" pitchFamily="18" charset="0"/>
              </a:rPr>
              <a:t>Dareev</a:t>
            </a:r>
            <a:r>
              <a:rPr lang="en-US" sz="1600" dirty="0" smtClean="0">
                <a:latin typeface="Georgia" panose="02040502050405020303" pitchFamily="18" charset="0"/>
              </a:rPr>
              <a:t> </a:t>
            </a:r>
            <a:r>
              <a:rPr lang="en-US" sz="1600" dirty="0" err="1" smtClean="0">
                <a:latin typeface="Georgia" panose="02040502050405020303" pitchFamily="18" charset="0"/>
              </a:rPr>
              <a:t>Ganil</a:t>
            </a:r>
            <a:endParaRPr lang="en-US" sz="1600" dirty="0">
              <a:latin typeface="Georgia" panose="02040502050405020303" pitchFamily="18" charset="0"/>
            </a:endParaRPr>
          </a:p>
        </p:txBody>
      </p:sp>
      <p:grpSp>
        <p:nvGrpSpPr>
          <p:cNvPr id="37" name="Google Shape;2433;p64"/>
          <p:cNvGrpSpPr/>
          <p:nvPr/>
        </p:nvGrpSpPr>
        <p:grpSpPr>
          <a:xfrm rot="10800000" flipH="1">
            <a:off x="6935833" y="-1205456"/>
            <a:ext cx="4151819" cy="5527900"/>
            <a:chOff x="6309526" y="836950"/>
            <a:chExt cx="3920509" cy="5219925"/>
          </a:xfrm>
        </p:grpSpPr>
        <p:pic>
          <p:nvPicPr>
            <p:cNvPr id="38" name="Google Shape;2434;p6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2435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36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37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438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62" name="Google Shape;2439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440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441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442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443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444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445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2446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60" name="Google Shape;2447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448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2449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58" name="Google Shape;2450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451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2452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56" name="Google Shape;2453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454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2455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2456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53" name="Google Shape;2457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458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459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2460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0" name="Google Shape;2461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462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463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2464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2433;p64"/>
          <p:cNvGrpSpPr/>
          <p:nvPr/>
        </p:nvGrpSpPr>
        <p:grpSpPr>
          <a:xfrm rot="18849798" flipH="1">
            <a:off x="-2013200" y="1757539"/>
            <a:ext cx="4151819" cy="5527900"/>
            <a:chOff x="6309526" y="836950"/>
            <a:chExt cx="3920509" cy="5219925"/>
          </a:xfrm>
        </p:grpSpPr>
        <p:pic>
          <p:nvPicPr>
            <p:cNvPr id="70" name="Google Shape;2434;p6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2435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36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37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" name="Google Shape;2438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94" name="Google Shape;2439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440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441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442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443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444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445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2446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2" name="Google Shape;2447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448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2449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0" name="Google Shape;2450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451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2452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88" name="Google Shape;2453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454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" name="Google Shape;2455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2456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85" name="Google Shape;2457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458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459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2460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82" name="Google Shape;2461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462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463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2464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737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781992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3200" dirty="0">
                <a:latin typeface="Georgia" panose="02040502050405020303" pitchFamily="18" charset="0"/>
              </a:rPr>
              <a:t>What </a:t>
            </a:r>
            <a:r>
              <a:rPr lang="en-US" sz="3200" dirty="0" smtClean="0">
                <a:latin typeface="Georgia" panose="02040502050405020303" pitchFamily="18" charset="0"/>
              </a:rPr>
              <a:t>problems </a:t>
            </a:r>
            <a:r>
              <a:rPr lang="en-US" sz="3200" dirty="0">
                <a:latin typeface="Georgia" panose="02040502050405020303" pitchFamily="18" charset="0"/>
              </a:rPr>
              <a:t>are we solving?</a:t>
            </a:r>
            <a:endParaRPr sz="3200" dirty="0">
              <a:solidFill>
                <a:schemeClr val="dk2"/>
              </a:solidFill>
              <a:latin typeface="Georgia" panose="02040502050405020303" pitchFamily="18" charset="0"/>
              <a:sym typeface="IBM Plex Mono"/>
            </a:endParaRPr>
          </a:p>
        </p:txBody>
      </p:sp>
      <p:sp>
        <p:nvSpPr>
          <p:cNvPr id="1469" name="Google Shape;1469;p37"/>
          <p:cNvSpPr txBox="1">
            <a:spLocks noGrp="1"/>
          </p:cNvSpPr>
          <p:nvPr>
            <p:ph type="subTitle" idx="1"/>
          </p:nvPr>
        </p:nvSpPr>
        <p:spPr>
          <a:xfrm>
            <a:off x="720002" y="2009925"/>
            <a:ext cx="2790363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latin typeface="Georgia" panose="02040502050405020303" pitchFamily="18" charset="0"/>
              </a:rPr>
              <a:t>Poor signal quality over long distances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470" name="Google Shape;1470;p37"/>
          <p:cNvSpPr txBox="1">
            <a:spLocks noGrp="1"/>
          </p:cNvSpPr>
          <p:nvPr>
            <p:ph type="subTitle" idx="2"/>
          </p:nvPr>
        </p:nvSpPr>
        <p:spPr>
          <a:xfrm>
            <a:off x="4366698" y="2009925"/>
            <a:ext cx="3041492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latin typeface="Georgia" panose="02040502050405020303" pitchFamily="18" charset="0"/>
              </a:rPr>
              <a:t>The need for GPS and compass for positioning</a:t>
            </a:r>
            <a:endParaRPr lang="en-US" sz="1600" dirty="0" smtClean="0">
              <a:latin typeface="Georgia" panose="02040502050405020303" pitchFamily="18" charset="0"/>
            </a:endParaRPr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3"/>
          </p:nvPr>
        </p:nvSpPr>
        <p:spPr>
          <a:xfrm>
            <a:off x="720003" y="3681171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latin typeface="Georgia" panose="02040502050405020303" pitchFamily="18" charset="0"/>
              </a:rPr>
              <a:t>High cost of GPS solutions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472" name="Google Shape;1472;p37"/>
          <p:cNvSpPr txBox="1">
            <a:spLocks noGrp="1"/>
          </p:cNvSpPr>
          <p:nvPr>
            <p:ph type="subTitle" idx="4"/>
          </p:nvPr>
        </p:nvSpPr>
        <p:spPr>
          <a:xfrm>
            <a:off x="4366698" y="3681171"/>
            <a:ext cx="3041492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latin typeface="Georgia" panose="02040502050405020303" pitchFamily="18" charset="0"/>
              </a:rPr>
              <a:t>No </a:t>
            </a:r>
            <a:r>
              <a:rPr lang="en-US" sz="1600" dirty="0" smtClean="0">
                <a:latin typeface="Georgia" panose="02040502050405020303" pitchFamily="18" charset="0"/>
              </a:rPr>
              <a:t>mass</a:t>
            </a:r>
            <a:r>
              <a:rPr lang="ru-RU" sz="1600" dirty="0" smtClean="0">
                <a:latin typeface="Georgia" panose="02040502050405020303" pitchFamily="18" charset="0"/>
              </a:rPr>
              <a:t>-</a:t>
            </a:r>
            <a:r>
              <a:rPr lang="en-US" sz="1600" dirty="0" smtClean="0">
                <a:latin typeface="Georgia" panose="02040502050405020303" pitchFamily="18" charset="0"/>
              </a:rPr>
              <a:t>implemented </a:t>
            </a:r>
            <a:r>
              <a:rPr lang="en-US" sz="1600" dirty="0">
                <a:latin typeface="Georgia" panose="02040502050405020303" pitchFamily="18" charset="0"/>
              </a:rPr>
              <a:t>analogs in </a:t>
            </a:r>
            <a:r>
              <a:rPr lang="en-US" sz="1600" dirty="0" smtClean="0">
                <a:latin typeface="Georgia" panose="02040502050405020303" pitchFamily="18" charset="0"/>
              </a:rPr>
              <a:t>the</a:t>
            </a:r>
            <a:r>
              <a:rPr lang="ru-RU" sz="1600" dirty="0" smtClean="0">
                <a:latin typeface="Georgia" panose="02040502050405020303" pitchFamily="18" charset="0"/>
              </a:rPr>
              <a:t> </a:t>
            </a:r>
            <a:r>
              <a:rPr lang="en-US" sz="1600" dirty="0" smtClean="0">
                <a:latin typeface="Georgia" panose="02040502050405020303" pitchFamily="18" charset="0"/>
              </a:rPr>
              <a:t>Russian </a:t>
            </a:r>
            <a:r>
              <a:rPr lang="en-US" sz="1600" dirty="0">
                <a:latin typeface="Georgia" panose="02040502050405020303" pitchFamily="18" charset="0"/>
              </a:rPr>
              <a:t>Federation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sp>
        <p:nvSpPr>
          <p:cNvPr id="1476" name="Google Shape;1476;p37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endParaRPr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3200" dirty="0">
                <a:latin typeface="Georgia" panose="02040502050405020303" pitchFamily="18" charset="0"/>
              </a:rPr>
              <a:t>Solution</a:t>
            </a:r>
            <a:endParaRPr sz="3200" dirty="0">
              <a:latin typeface="Georgia" panose="02040502050405020303" pitchFamily="18" charset="0"/>
            </a:endParaRPr>
          </a:p>
        </p:txBody>
      </p:sp>
      <p:sp>
        <p:nvSpPr>
          <p:cNvPr id="105" name="Google Shape;1432;p35"/>
          <p:cNvSpPr txBox="1">
            <a:spLocks/>
          </p:cNvSpPr>
          <p:nvPr/>
        </p:nvSpPr>
        <p:spPr>
          <a:xfrm>
            <a:off x="112707" y="2133190"/>
            <a:ext cx="4459293" cy="9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sz="1600" b="0" dirty="0">
                <a:solidFill>
                  <a:schemeClr val="tx1"/>
                </a:solidFill>
                <a:latin typeface="Georgia" panose="02040502050405020303" pitchFamily="18" charset="0"/>
              </a:rPr>
              <a:t>Directional antenna pointing system without using a navigation system to increase the UAV's communication range</a:t>
            </a:r>
            <a:endParaRPr lang="ru-RU" sz="1600" b="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2000" y="804605"/>
            <a:ext cx="4120480" cy="3646473"/>
          </a:xfrm>
          <a:prstGeom prst="rect">
            <a:avLst/>
          </a:prstGeom>
        </p:spPr>
      </p:pic>
      <p:grpSp>
        <p:nvGrpSpPr>
          <p:cNvPr id="5" name="Google Shape;1493;p38"/>
          <p:cNvGrpSpPr/>
          <p:nvPr/>
        </p:nvGrpSpPr>
        <p:grpSpPr>
          <a:xfrm rot="11032264">
            <a:off x="-854557" y="-2034041"/>
            <a:ext cx="2302269" cy="3103064"/>
            <a:chOff x="6128138" y="-1301175"/>
            <a:chExt cx="4268216" cy="6666030"/>
          </a:xfrm>
        </p:grpSpPr>
        <p:sp>
          <p:nvSpPr>
            <p:cNvPr id="6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1499;p38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8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1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9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7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882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subTitle" idx="1"/>
          </p:nvPr>
        </p:nvSpPr>
        <p:spPr>
          <a:xfrm>
            <a:off x="588265" y="2084997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 smtClean="0">
                <a:latin typeface="Georgia" panose="02040502050405020303" pitchFamily="18" charset="0"/>
              </a:rPr>
              <a:t>No need for drone telemetry data</a:t>
            </a:r>
            <a:endParaRPr lang="ru-RU" sz="1600" dirty="0">
              <a:latin typeface="Georgia" panose="02040502050405020303" pitchFamily="18" charset="0"/>
            </a:endParaRPr>
          </a:p>
        </p:txBody>
      </p:sp>
      <p:sp>
        <p:nvSpPr>
          <p:cNvPr id="1761" name="Google Shape;1761;p45"/>
          <p:cNvSpPr txBox="1">
            <a:spLocks noGrp="1"/>
          </p:cNvSpPr>
          <p:nvPr>
            <p:ph type="subTitle" idx="2"/>
          </p:nvPr>
        </p:nvSpPr>
        <p:spPr>
          <a:xfrm>
            <a:off x="3323701" y="2080670"/>
            <a:ext cx="23647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 smtClean="0">
                <a:latin typeface="Georgia" panose="02040502050405020303" pitchFamily="18" charset="0"/>
              </a:rPr>
              <a:t>Increases </a:t>
            </a:r>
            <a:r>
              <a:rPr lang="en-US" sz="1600" dirty="0">
                <a:latin typeface="Georgia" panose="02040502050405020303" pitchFamily="18" charset="0"/>
              </a:rPr>
              <a:t>the </a:t>
            </a:r>
            <a:r>
              <a:rPr lang="en-US" sz="1600" dirty="0" smtClean="0">
                <a:latin typeface="Georgia" panose="02040502050405020303" pitchFamily="18" charset="0"/>
              </a:rPr>
              <a:t>working range </a:t>
            </a:r>
            <a:r>
              <a:rPr lang="en-US" sz="1600" dirty="0">
                <a:latin typeface="Georgia" panose="02040502050405020303" pitchFamily="18" charset="0"/>
              </a:rPr>
              <a:t>of the antenna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3200" dirty="0">
                <a:latin typeface="Georgia" panose="02040502050405020303" pitchFamily="18" charset="0"/>
              </a:rPr>
              <a:t>Advantages</a:t>
            </a:r>
            <a:endParaRPr sz="3200" dirty="0">
              <a:latin typeface="Georgia" panose="02040502050405020303" pitchFamily="18" charset="0"/>
            </a:endParaRPr>
          </a:p>
        </p:txBody>
      </p:sp>
      <p:sp>
        <p:nvSpPr>
          <p:cNvPr id="1766" name="Google Shape;1766;p45"/>
          <p:cNvSpPr txBox="1">
            <a:spLocks noGrp="1"/>
          </p:cNvSpPr>
          <p:nvPr>
            <p:ph type="subTitle" idx="3"/>
          </p:nvPr>
        </p:nvSpPr>
        <p:spPr>
          <a:xfrm>
            <a:off x="612901" y="3667688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>
                <a:latin typeface="Georgia" panose="02040502050405020303" pitchFamily="18" charset="0"/>
              </a:rPr>
              <a:t>Low </a:t>
            </a:r>
            <a:r>
              <a:rPr lang="en-US" sz="1600" dirty="0" smtClean="0">
                <a:latin typeface="Georgia" panose="02040502050405020303" pitchFamily="18" charset="0"/>
              </a:rPr>
              <a:t>cost </a:t>
            </a:r>
            <a:r>
              <a:rPr lang="en-US" sz="1600" dirty="0">
                <a:latin typeface="Georgia" panose="02040502050405020303" pitchFamily="18" charset="0"/>
              </a:rPr>
              <a:t>of components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767" name="Google Shape;1767;p45"/>
          <p:cNvSpPr txBox="1">
            <a:spLocks noGrp="1"/>
          </p:cNvSpPr>
          <p:nvPr>
            <p:ph type="subTitle" idx="4"/>
          </p:nvPr>
        </p:nvSpPr>
        <p:spPr>
          <a:xfrm>
            <a:off x="3335060" y="3670027"/>
            <a:ext cx="23419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>
                <a:latin typeface="Georgia" panose="02040502050405020303" pitchFamily="18" charset="0"/>
              </a:rPr>
              <a:t>Russian software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5"/>
          </p:nvPr>
        </p:nvSpPr>
        <p:spPr>
          <a:xfrm>
            <a:off x="6219750" y="2085516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>
                <a:latin typeface="Georgia" panose="02040502050405020303" pitchFamily="18" charset="0"/>
              </a:rPr>
              <a:t>No compass or GPS required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6"/>
          </p:nvPr>
        </p:nvSpPr>
        <p:spPr>
          <a:xfrm>
            <a:off x="6054531" y="3667688"/>
            <a:ext cx="26209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Georgia" panose="02040502050405020303" pitchFamily="18" charset="0"/>
              </a:rPr>
              <a:t>Complex product software + hardware</a:t>
            </a:r>
            <a:endParaRPr sz="1600" dirty="0">
              <a:latin typeface="Georgia" panose="02040502050405020303" pitchFamily="18" charset="0"/>
            </a:endParaRPr>
          </a:p>
        </p:txBody>
      </p:sp>
      <p:grpSp>
        <p:nvGrpSpPr>
          <p:cNvPr id="1792" name="Google Shape;1792;p45"/>
          <p:cNvGrpSpPr/>
          <p:nvPr/>
        </p:nvGrpSpPr>
        <p:grpSpPr>
          <a:xfrm>
            <a:off x="7151118" y="3186456"/>
            <a:ext cx="341362" cy="327858"/>
            <a:chOff x="7163051" y="722585"/>
            <a:chExt cx="476896" cy="458030"/>
          </a:xfrm>
        </p:grpSpPr>
        <p:sp>
          <p:nvSpPr>
            <p:cNvPr id="1793" name="Google Shape;1793;p45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45"/>
          <p:cNvGrpSpPr/>
          <p:nvPr/>
        </p:nvGrpSpPr>
        <p:grpSpPr>
          <a:xfrm>
            <a:off x="4335430" y="3168646"/>
            <a:ext cx="341254" cy="302123"/>
            <a:chOff x="5553999" y="740543"/>
            <a:chExt cx="476745" cy="422077"/>
          </a:xfrm>
        </p:grpSpPr>
        <p:sp>
          <p:nvSpPr>
            <p:cNvPr id="1813" name="Google Shape;1813;p45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14714;p84"/>
          <p:cNvGrpSpPr/>
          <p:nvPr/>
        </p:nvGrpSpPr>
        <p:grpSpPr>
          <a:xfrm>
            <a:off x="1510475" y="3116418"/>
            <a:ext cx="359679" cy="321833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88" name="Google Shape;14715;p84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16;p84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717;p84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718;p84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19;p84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2449;p81"/>
          <p:cNvGrpSpPr/>
          <p:nvPr/>
        </p:nvGrpSpPr>
        <p:grpSpPr>
          <a:xfrm>
            <a:off x="1472680" y="1612465"/>
            <a:ext cx="347435" cy="363370"/>
            <a:chOff x="2157462" y="4258496"/>
            <a:chExt cx="347435" cy="363370"/>
          </a:xfrm>
          <a:solidFill>
            <a:schemeClr val="tx2"/>
          </a:solidFill>
        </p:grpSpPr>
        <p:sp>
          <p:nvSpPr>
            <p:cNvPr id="50" name="Google Shape;12450;p81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451;p81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52;p81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1195;p78"/>
          <p:cNvGrpSpPr/>
          <p:nvPr/>
        </p:nvGrpSpPr>
        <p:grpSpPr>
          <a:xfrm>
            <a:off x="4318968" y="1571631"/>
            <a:ext cx="374177" cy="374263"/>
            <a:chOff x="775325" y="4143525"/>
            <a:chExt cx="468776" cy="468884"/>
          </a:xfrm>
          <a:solidFill>
            <a:schemeClr val="tx2"/>
          </a:solidFill>
        </p:grpSpPr>
        <p:sp>
          <p:nvSpPr>
            <p:cNvPr id="54" name="Google Shape;11196;p78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97;p78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98;p78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99;p78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4677;p84"/>
          <p:cNvGrpSpPr/>
          <p:nvPr/>
        </p:nvGrpSpPr>
        <p:grpSpPr>
          <a:xfrm>
            <a:off x="7191997" y="1603639"/>
            <a:ext cx="259605" cy="346024"/>
            <a:chOff x="5194002" y="1511297"/>
            <a:chExt cx="259605" cy="346024"/>
          </a:xfrm>
          <a:solidFill>
            <a:schemeClr val="tx2"/>
          </a:solidFill>
        </p:grpSpPr>
        <p:sp>
          <p:nvSpPr>
            <p:cNvPr id="59" name="Google Shape;14678;p84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679;p84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680;p84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681;p84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100238" y="3324941"/>
            <a:ext cx="3891276" cy="2969900"/>
            <a:chOff x="-75695" y="3682218"/>
            <a:chExt cx="3891276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75695" y="3682218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14207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Georgia" panose="02040502050405020303" pitchFamily="18" charset="0"/>
              </a:rPr>
              <a:t>How it works</a:t>
            </a:r>
            <a:endParaRPr dirty="0">
              <a:latin typeface="Georgia" panose="02040502050405020303" pitchFamily="18" charset="0"/>
            </a:endParaRP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 smtClean="0">
                <a:latin typeface="Georgia" panose="02040502050405020303" pitchFamily="18" charset="0"/>
              </a:rPr>
              <a:t>Process</a:t>
            </a:r>
            <a:endParaRPr sz="3200" dirty="0">
              <a:latin typeface="Georgia" panose="02040502050405020303" pitchFamily="18" charset="0"/>
            </a:endParaRPr>
          </a:p>
        </p:txBody>
      </p:sp>
      <p:cxnSp>
        <p:nvCxnSpPr>
          <p:cNvPr id="2207" name="Google Shape;2207;p57"/>
          <p:cNvCxnSpPr/>
          <p:nvPr/>
        </p:nvCxnSpPr>
        <p:spPr>
          <a:xfrm>
            <a:off x="974168" y="2804116"/>
            <a:ext cx="6918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14;p53"/>
          <p:cNvSpPr txBox="1"/>
          <p:nvPr/>
        </p:nvSpPr>
        <p:spPr>
          <a:xfrm>
            <a:off x="427463" y="1374117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Installation of antenna tracker</a:t>
            </a:r>
            <a:endParaRPr sz="1600" dirty="0">
              <a:solidFill>
                <a:schemeClr val="dk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103;p53"/>
          <p:cNvSpPr txBox="1"/>
          <p:nvPr/>
        </p:nvSpPr>
        <p:spPr>
          <a:xfrm>
            <a:off x="4941317" y="3677305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dirty="0" smtClean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Search for </a:t>
            </a: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the UAV video channel</a:t>
            </a:r>
            <a:endParaRPr sz="1600" dirty="0">
              <a:solidFill>
                <a:schemeClr val="dk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2107;p53"/>
          <p:cNvSpPr txBox="1"/>
          <p:nvPr/>
        </p:nvSpPr>
        <p:spPr>
          <a:xfrm>
            <a:off x="1767989" y="3569315"/>
            <a:ext cx="246165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dirty="0" smtClean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Connection of the device to the operational network</a:t>
            </a:r>
            <a:endParaRPr sz="1600" dirty="0">
              <a:solidFill>
                <a:schemeClr val="dk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108;p53"/>
          <p:cNvSpPr txBox="1"/>
          <p:nvPr/>
        </p:nvSpPr>
        <p:spPr>
          <a:xfrm>
            <a:off x="5762738" y="1258762"/>
            <a:ext cx="3037928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Automatic antenna pointing and image transfer to </a:t>
            </a:r>
            <a:r>
              <a:rPr lang="en-US" sz="1600" dirty="0" smtClean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the web </a:t>
            </a: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application</a:t>
            </a:r>
            <a:endParaRPr lang="ru-RU" sz="1600" dirty="0">
              <a:solidFill>
                <a:schemeClr val="dk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107;p53"/>
          <p:cNvSpPr txBox="1"/>
          <p:nvPr/>
        </p:nvSpPr>
        <p:spPr>
          <a:xfrm>
            <a:off x="3188482" y="1374117"/>
            <a:ext cx="2543315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Launching web application by the user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1545580" y="2157461"/>
            <a:ext cx="8092" cy="646655"/>
          </a:xfrm>
          <a:prstGeom prst="lin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2998814" y="2804116"/>
            <a:ext cx="3332" cy="641878"/>
          </a:xfrm>
          <a:prstGeom prst="lin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4452048" y="2192942"/>
            <a:ext cx="8092" cy="611174"/>
          </a:xfrm>
          <a:prstGeom prst="lin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5905282" y="2804116"/>
            <a:ext cx="8092" cy="611174"/>
          </a:xfrm>
          <a:prstGeom prst="lin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" name="Прямая соединительная линия 34"/>
          <p:cNvCxnSpPr/>
          <p:nvPr/>
        </p:nvCxnSpPr>
        <p:spPr>
          <a:xfrm flipH="1">
            <a:off x="7358517" y="2181383"/>
            <a:ext cx="8092" cy="611174"/>
          </a:xfrm>
          <a:prstGeom prst="lin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Georgia" panose="02040502050405020303" pitchFamily="18" charset="0"/>
              </a:rPr>
              <a:t>Key benefits</a:t>
            </a:r>
            <a:endParaRPr sz="3200" dirty="0">
              <a:latin typeface="Georgia" panose="02040502050405020303" pitchFamily="18" charset="0"/>
            </a:endParaRPr>
          </a:p>
        </p:txBody>
      </p:sp>
      <p:sp>
        <p:nvSpPr>
          <p:cNvPr id="2228" name="Google Shape;2228;p59"/>
          <p:cNvSpPr/>
          <p:nvPr/>
        </p:nvSpPr>
        <p:spPr>
          <a:xfrm>
            <a:off x="2323774" y="222312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59"/>
          <p:cNvSpPr/>
          <p:nvPr/>
        </p:nvSpPr>
        <p:spPr>
          <a:xfrm>
            <a:off x="443704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6" name="Google Shape;2236;p59"/>
          <p:cNvGrpSpPr/>
          <p:nvPr/>
        </p:nvGrpSpPr>
        <p:grpSpPr>
          <a:xfrm>
            <a:off x="6348819" y="2339760"/>
            <a:ext cx="263073" cy="341145"/>
            <a:chOff x="1612822" y="1436414"/>
            <a:chExt cx="367522" cy="476593"/>
          </a:xfrm>
        </p:grpSpPr>
        <p:sp>
          <p:nvSpPr>
            <p:cNvPr id="2237" name="Google Shape;2237;p59"/>
            <p:cNvSpPr/>
            <p:nvPr/>
          </p:nvSpPr>
          <p:spPr>
            <a:xfrm>
              <a:off x="1612822" y="1436414"/>
              <a:ext cx="367522" cy="476593"/>
            </a:xfrm>
            <a:custGeom>
              <a:avLst/>
              <a:gdLst/>
              <a:ahLst/>
              <a:cxnLst/>
              <a:rect l="l" t="t" r="r" b="b"/>
              <a:pathLst>
                <a:path w="9701" h="12580" extrusionOk="0">
                  <a:moveTo>
                    <a:pt x="7636" y="668"/>
                  </a:moveTo>
                  <a:lnTo>
                    <a:pt x="9113" y="2360"/>
                  </a:lnTo>
                  <a:lnTo>
                    <a:pt x="7636" y="2360"/>
                  </a:lnTo>
                  <a:lnTo>
                    <a:pt x="7636" y="668"/>
                  </a:lnTo>
                  <a:close/>
                  <a:moveTo>
                    <a:pt x="906" y="0"/>
                  </a:moveTo>
                  <a:cubicBezTo>
                    <a:pt x="803" y="0"/>
                    <a:pt x="720" y="82"/>
                    <a:pt x="720" y="183"/>
                  </a:cubicBezTo>
                  <a:lnTo>
                    <a:pt x="720" y="6454"/>
                  </a:lnTo>
                  <a:lnTo>
                    <a:pt x="183" y="6454"/>
                  </a:lnTo>
                  <a:cubicBezTo>
                    <a:pt x="82" y="6454"/>
                    <a:pt x="1" y="6536"/>
                    <a:pt x="1" y="6636"/>
                  </a:cubicBezTo>
                  <a:lnTo>
                    <a:pt x="1" y="7667"/>
                  </a:lnTo>
                  <a:cubicBezTo>
                    <a:pt x="1" y="7762"/>
                    <a:pt x="70" y="7847"/>
                    <a:pt x="164" y="7856"/>
                  </a:cubicBezTo>
                  <a:cubicBezTo>
                    <a:pt x="169" y="7857"/>
                    <a:pt x="174" y="7857"/>
                    <a:pt x="179" y="7857"/>
                  </a:cubicBezTo>
                  <a:cubicBezTo>
                    <a:pt x="280" y="7857"/>
                    <a:pt x="361" y="7775"/>
                    <a:pt x="361" y="7673"/>
                  </a:cubicBezTo>
                  <a:lnTo>
                    <a:pt x="361" y="6814"/>
                  </a:lnTo>
                  <a:lnTo>
                    <a:pt x="7275" y="6814"/>
                  </a:lnTo>
                  <a:lnTo>
                    <a:pt x="7275" y="10058"/>
                  </a:lnTo>
                  <a:lnTo>
                    <a:pt x="361" y="10058"/>
                  </a:lnTo>
                  <a:lnTo>
                    <a:pt x="361" y="8535"/>
                  </a:lnTo>
                  <a:cubicBezTo>
                    <a:pt x="361" y="8440"/>
                    <a:pt x="291" y="8355"/>
                    <a:pt x="197" y="8345"/>
                  </a:cubicBezTo>
                  <a:cubicBezTo>
                    <a:pt x="191" y="8345"/>
                    <a:pt x="186" y="8345"/>
                    <a:pt x="181" y="8345"/>
                  </a:cubicBezTo>
                  <a:cubicBezTo>
                    <a:pt x="81" y="8345"/>
                    <a:pt x="1" y="8427"/>
                    <a:pt x="1" y="8529"/>
                  </a:cubicBezTo>
                  <a:lnTo>
                    <a:pt x="1" y="10234"/>
                  </a:lnTo>
                  <a:cubicBezTo>
                    <a:pt x="1" y="10335"/>
                    <a:pt x="84" y="10418"/>
                    <a:pt x="185" y="10418"/>
                  </a:cubicBezTo>
                  <a:lnTo>
                    <a:pt x="723" y="10418"/>
                  </a:lnTo>
                  <a:lnTo>
                    <a:pt x="723" y="12397"/>
                  </a:lnTo>
                  <a:cubicBezTo>
                    <a:pt x="723" y="12498"/>
                    <a:pt x="804" y="12580"/>
                    <a:pt x="906" y="12580"/>
                  </a:cubicBezTo>
                  <a:lnTo>
                    <a:pt x="9516" y="12580"/>
                  </a:lnTo>
                  <a:cubicBezTo>
                    <a:pt x="9617" y="12580"/>
                    <a:pt x="9698" y="12498"/>
                    <a:pt x="9698" y="12398"/>
                  </a:cubicBezTo>
                  <a:lnTo>
                    <a:pt x="9698" y="4929"/>
                  </a:lnTo>
                  <a:cubicBezTo>
                    <a:pt x="9698" y="4841"/>
                    <a:pt x="9641" y="4760"/>
                    <a:pt x="9554" y="4743"/>
                  </a:cubicBezTo>
                  <a:cubicBezTo>
                    <a:pt x="9542" y="4740"/>
                    <a:pt x="9529" y="4739"/>
                    <a:pt x="9518" y="4739"/>
                  </a:cubicBezTo>
                  <a:cubicBezTo>
                    <a:pt x="9418" y="4739"/>
                    <a:pt x="9338" y="4822"/>
                    <a:pt x="9338" y="4924"/>
                  </a:cubicBezTo>
                  <a:lnTo>
                    <a:pt x="9338" y="12220"/>
                  </a:lnTo>
                  <a:lnTo>
                    <a:pt x="1081" y="12220"/>
                  </a:lnTo>
                  <a:lnTo>
                    <a:pt x="1081" y="10421"/>
                  </a:lnTo>
                  <a:lnTo>
                    <a:pt x="7452" y="10421"/>
                  </a:lnTo>
                  <a:cubicBezTo>
                    <a:pt x="7553" y="10421"/>
                    <a:pt x="7635" y="10339"/>
                    <a:pt x="7635" y="10238"/>
                  </a:cubicBezTo>
                  <a:lnTo>
                    <a:pt x="7635" y="6641"/>
                  </a:lnTo>
                  <a:cubicBezTo>
                    <a:pt x="7635" y="6539"/>
                    <a:pt x="7552" y="6458"/>
                    <a:pt x="7452" y="6458"/>
                  </a:cubicBezTo>
                  <a:lnTo>
                    <a:pt x="1082" y="6458"/>
                  </a:lnTo>
                  <a:lnTo>
                    <a:pt x="1082" y="364"/>
                  </a:lnTo>
                  <a:lnTo>
                    <a:pt x="7275" y="364"/>
                  </a:lnTo>
                  <a:lnTo>
                    <a:pt x="7275" y="2538"/>
                  </a:lnTo>
                  <a:cubicBezTo>
                    <a:pt x="7275" y="2640"/>
                    <a:pt x="7357" y="2723"/>
                    <a:pt x="7459" y="2723"/>
                  </a:cubicBezTo>
                  <a:lnTo>
                    <a:pt x="9339" y="2723"/>
                  </a:lnTo>
                  <a:lnTo>
                    <a:pt x="9339" y="4067"/>
                  </a:lnTo>
                  <a:cubicBezTo>
                    <a:pt x="9339" y="4166"/>
                    <a:pt x="9421" y="4249"/>
                    <a:pt x="9520" y="4249"/>
                  </a:cubicBezTo>
                  <a:cubicBezTo>
                    <a:pt x="9620" y="4249"/>
                    <a:pt x="9700" y="4166"/>
                    <a:pt x="9700" y="4065"/>
                  </a:cubicBezTo>
                  <a:lnTo>
                    <a:pt x="9700" y="2554"/>
                  </a:lnTo>
                  <a:cubicBezTo>
                    <a:pt x="9700" y="2510"/>
                    <a:pt x="9685" y="2467"/>
                    <a:pt x="9654" y="2432"/>
                  </a:cubicBezTo>
                  <a:lnTo>
                    <a:pt x="7589" y="63"/>
                  </a:lnTo>
                  <a:cubicBezTo>
                    <a:pt x="7553" y="22"/>
                    <a:pt x="7504" y="0"/>
                    <a:pt x="7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9"/>
            <p:cNvSpPr/>
            <p:nvPr/>
          </p:nvSpPr>
          <p:spPr>
            <a:xfrm>
              <a:off x="1818879" y="1713202"/>
              <a:ext cx="38037" cy="84749"/>
            </a:xfrm>
            <a:custGeom>
              <a:avLst/>
              <a:gdLst/>
              <a:ahLst/>
              <a:cxnLst/>
              <a:rect l="l" t="t" r="r" b="b"/>
              <a:pathLst>
                <a:path w="1004" h="2237" extrusionOk="0">
                  <a:moveTo>
                    <a:pt x="182" y="0"/>
                  </a:moveTo>
                  <a:cubicBezTo>
                    <a:pt x="82" y="0"/>
                    <a:pt x="1" y="83"/>
                    <a:pt x="1" y="184"/>
                  </a:cubicBezTo>
                  <a:lnTo>
                    <a:pt x="1" y="2053"/>
                  </a:lnTo>
                  <a:cubicBezTo>
                    <a:pt x="1" y="2142"/>
                    <a:pt x="64" y="2220"/>
                    <a:pt x="151" y="2233"/>
                  </a:cubicBezTo>
                  <a:cubicBezTo>
                    <a:pt x="160" y="2236"/>
                    <a:pt x="417" y="2237"/>
                    <a:pt x="632" y="2237"/>
                  </a:cubicBezTo>
                  <a:cubicBezTo>
                    <a:pt x="704" y="2237"/>
                    <a:pt x="771" y="2237"/>
                    <a:pt x="823" y="2237"/>
                  </a:cubicBezTo>
                  <a:cubicBezTo>
                    <a:pt x="922" y="2237"/>
                    <a:pt x="1003" y="2153"/>
                    <a:pt x="1003" y="2052"/>
                  </a:cubicBezTo>
                  <a:cubicBezTo>
                    <a:pt x="1003" y="1951"/>
                    <a:pt x="921" y="1869"/>
                    <a:pt x="822" y="1869"/>
                  </a:cubicBezTo>
                  <a:lnTo>
                    <a:pt x="821" y="1869"/>
                  </a:lnTo>
                  <a:cubicBezTo>
                    <a:pt x="659" y="1870"/>
                    <a:pt x="485" y="1870"/>
                    <a:pt x="360" y="1870"/>
                  </a:cubicBezTo>
                  <a:lnTo>
                    <a:pt x="360" y="184"/>
                  </a:lnTo>
                  <a:cubicBezTo>
                    <a:pt x="361" y="83"/>
                    <a:pt x="281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9"/>
            <p:cNvSpPr/>
            <p:nvPr/>
          </p:nvSpPr>
          <p:spPr>
            <a:xfrm>
              <a:off x="1737312" y="1713240"/>
              <a:ext cx="62094" cy="84862"/>
            </a:xfrm>
            <a:custGeom>
              <a:avLst/>
              <a:gdLst/>
              <a:ahLst/>
              <a:cxnLst/>
              <a:rect l="l" t="t" r="r" b="b"/>
              <a:pathLst>
                <a:path w="1639" h="2240" extrusionOk="0">
                  <a:moveTo>
                    <a:pt x="827" y="1"/>
                  </a:moveTo>
                  <a:cubicBezTo>
                    <a:pt x="746" y="1"/>
                    <a:pt x="661" y="12"/>
                    <a:pt x="573" y="38"/>
                  </a:cubicBezTo>
                  <a:cubicBezTo>
                    <a:pt x="334" y="110"/>
                    <a:pt x="165" y="299"/>
                    <a:pt x="131" y="529"/>
                  </a:cubicBezTo>
                  <a:cubicBezTo>
                    <a:pt x="100" y="744"/>
                    <a:pt x="194" y="950"/>
                    <a:pt x="375" y="1069"/>
                  </a:cubicBezTo>
                  <a:cubicBezTo>
                    <a:pt x="383" y="1074"/>
                    <a:pt x="392" y="1079"/>
                    <a:pt x="402" y="1083"/>
                  </a:cubicBezTo>
                  <a:cubicBezTo>
                    <a:pt x="412" y="1089"/>
                    <a:pt x="669" y="1202"/>
                    <a:pt x="957" y="1309"/>
                  </a:cubicBezTo>
                  <a:cubicBezTo>
                    <a:pt x="1155" y="1382"/>
                    <a:pt x="1256" y="1494"/>
                    <a:pt x="1234" y="1619"/>
                  </a:cubicBezTo>
                  <a:cubicBezTo>
                    <a:pt x="1210" y="1743"/>
                    <a:pt x="1064" y="1873"/>
                    <a:pt x="857" y="1873"/>
                  </a:cubicBezTo>
                  <a:cubicBezTo>
                    <a:pt x="657" y="1873"/>
                    <a:pt x="464" y="1791"/>
                    <a:pt x="341" y="1655"/>
                  </a:cubicBezTo>
                  <a:cubicBezTo>
                    <a:pt x="305" y="1616"/>
                    <a:pt x="255" y="1595"/>
                    <a:pt x="205" y="1595"/>
                  </a:cubicBezTo>
                  <a:cubicBezTo>
                    <a:pt x="161" y="1595"/>
                    <a:pt x="117" y="1611"/>
                    <a:pt x="82" y="1643"/>
                  </a:cubicBezTo>
                  <a:cubicBezTo>
                    <a:pt x="8" y="1710"/>
                    <a:pt x="0" y="1827"/>
                    <a:pt x="69" y="1901"/>
                  </a:cubicBezTo>
                  <a:cubicBezTo>
                    <a:pt x="260" y="2112"/>
                    <a:pt x="555" y="2240"/>
                    <a:pt x="857" y="2240"/>
                  </a:cubicBezTo>
                  <a:cubicBezTo>
                    <a:pt x="1221" y="2240"/>
                    <a:pt x="1538" y="2000"/>
                    <a:pt x="1596" y="1683"/>
                  </a:cubicBezTo>
                  <a:cubicBezTo>
                    <a:pt x="1639" y="1442"/>
                    <a:pt x="1525" y="1126"/>
                    <a:pt x="1083" y="963"/>
                  </a:cubicBezTo>
                  <a:cubicBezTo>
                    <a:pt x="846" y="875"/>
                    <a:pt x="626" y="780"/>
                    <a:pt x="566" y="754"/>
                  </a:cubicBezTo>
                  <a:cubicBezTo>
                    <a:pt x="513" y="713"/>
                    <a:pt x="486" y="650"/>
                    <a:pt x="497" y="582"/>
                  </a:cubicBezTo>
                  <a:cubicBezTo>
                    <a:pt x="509" y="493"/>
                    <a:pt x="578" y="423"/>
                    <a:pt x="680" y="390"/>
                  </a:cubicBezTo>
                  <a:cubicBezTo>
                    <a:pt x="730" y="375"/>
                    <a:pt x="778" y="369"/>
                    <a:pt x="825" y="369"/>
                  </a:cubicBezTo>
                  <a:cubicBezTo>
                    <a:pt x="1053" y="369"/>
                    <a:pt x="1236" y="515"/>
                    <a:pt x="1241" y="519"/>
                  </a:cubicBezTo>
                  <a:cubicBezTo>
                    <a:pt x="1275" y="547"/>
                    <a:pt x="1316" y="561"/>
                    <a:pt x="1358" y="561"/>
                  </a:cubicBezTo>
                  <a:cubicBezTo>
                    <a:pt x="1410" y="561"/>
                    <a:pt x="1462" y="539"/>
                    <a:pt x="1498" y="495"/>
                  </a:cubicBezTo>
                  <a:cubicBezTo>
                    <a:pt x="1564" y="418"/>
                    <a:pt x="1554" y="301"/>
                    <a:pt x="1476" y="236"/>
                  </a:cubicBezTo>
                  <a:cubicBezTo>
                    <a:pt x="1462" y="224"/>
                    <a:pt x="1191" y="1"/>
                    <a:pt x="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9"/>
            <p:cNvSpPr/>
            <p:nvPr/>
          </p:nvSpPr>
          <p:spPr>
            <a:xfrm>
              <a:off x="1656542" y="1713240"/>
              <a:ext cx="62094" cy="84862"/>
            </a:xfrm>
            <a:custGeom>
              <a:avLst/>
              <a:gdLst/>
              <a:ahLst/>
              <a:cxnLst/>
              <a:rect l="l" t="t" r="r" b="b"/>
              <a:pathLst>
                <a:path w="1639" h="2240" extrusionOk="0">
                  <a:moveTo>
                    <a:pt x="826" y="1"/>
                  </a:moveTo>
                  <a:cubicBezTo>
                    <a:pt x="745" y="1"/>
                    <a:pt x="660" y="12"/>
                    <a:pt x="572" y="38"/>
                  </a:cubicBezTo>
                  <a:cubicBezTo>
                    <a:pt x="332" y="110"/>
                    <a:pt x="163" y="299"/>
                    <a:pt x="131" y="529"/>
                  </a:cubicBezTo>
                  <a:cubicBezTo>
                    <a:pt x="100" y="744"/>
                    <a:pt x="194" y="950"/>
                    <a:pt x="375" y="1069"/>
                  </a:cubicBezTo>
                  <a:cubicBezTo>
                    <a:pt x="382" y="1074"/>
                    <a:pt x="392" y="1079"/>
                    <a:pt x="401" y="1083"/>
                  </a:cubicBezTo>
                  <a:cubicBezTo>
                    <a:pt x="412" y="1089"/>
                    <a:pt x="668" y="1202"/>
                    <a:pt x="956" y="1309"/>
                  </a:cubicBezTo>
                  <a:cubicBezTo>
                    <a:pt x="1153" y="1382"/>
                    <a:pt x="1256" y="1494"/>
                    <a:pt x="1233" y="1619"/>
                  </a:cubicBezTo>
                  <a:cubicBezTo>
                    <a:pt x="1210" y="1743"/>
                    <a:pt x="1063" y="1873"/>
                    <a:pt x="857" y="1873"/>
                  </a:cubicBezTo>
                  <a:cubicBezTo>
                    <a:pt x="656" y="1873"/>
                    <a:pt x="464" y="1791"/>
                    <a:pt x="340" y="1655"/>
                  </a:cubicBezTo>
                  <a:cubicBezTo>
                    <a:pt x="304" y="1616"/>
                    <a:pt x="254" y="1595"/>
                    <a:pt x="204" y="1595"/>
                  </a:cubicBezTo>
                  <a:cubicBezTo>
                    <a:pt x="160" y="1595"/>
                    <a:pt x="116" y="1611"/>
                    <a:pt x="81" y="1643"/>
                  </a:cubicBezTo>
                  <a:cubicBezTo>
                    <a:pt x="6" y="1710"/>
                    <a:pt x="0" y="1827"/>
                    <a:pt x="68" y="1901"/>
                  </a:cubicBezTo>
                  <a:cubicBezTo>
                    <a:pt x="259" y="2112"/>
                    <a:pt x="554" y="2240"/>
                    <a:pt x="856" y="2240"/>
                  </a:cubicBezTo>
                  <a:cubicBezTo>
                    <a:pt x="1220" y="2240"/>
                    <a:pt x="1537" y="2000"/>
                    <a:pt x="1594" y="1683"/>
                  </a:cubicBezTo>
                  <a:cubicBezTo>
                    <a:pt x="1638" y="1442"/>
                    <a:pt x="1525" y="1126"/>
                    <a:pt x="1083" y="963"/>
                  </a:cubicBezTo>
                  <a:cubicBezTo>
                    <a:pt x="844" y="875"/>
                    <a:pt x="624" y="780"/>
                    <a:pt x="566" y="754"/>
                  </a:cubicBezTo>
                  <a:cubicBezTo>
                    <a:pt x="512" y="713"/>
                    <a:pt x="486" y="650"/>
                    <a:pt x="496" y="582"/>
                  </a:cubicBezTo>
                  <a:cubicBezTo>
                    <a:pt x="509" y="493"/>
                    <a:pt x="577" y="423"/>
                    <a:pt x="680" y="390"/>
                  </a:cubicBezTo>
                  <a:cubicBezTo>
                    <a:pt x="729" y="375"/>
                    <a:pt x="778" y="369"/>
                    <a:pt x="825" y="369"/>
                  </a:cubicBezTo>
                  <a:cubicBezTo>
                    <a:pt x="1053" y="369"/>
                    <a:pt x="1236" y="515"/>
                    <a:pt x="1240" y="519"/>
                  </a:cubicBezTo>
                  <a:cubicBezTo>
                    <a:pt x="1274" y="547"/>
                    <a:pt x="1316" y="561"/>
                    <a:pt x="1358" y="561"/>
                  </a:cubicBezTo>
                  <a:cubicBezTo>
                    <a:pt x="1410" y="561"/>
                    <a:pt x="1462" y="539"/>
                    <a:pt x="1498" y="495"/>
                  </a:cubicBezTo>
                  <a:cubicBezTo>
                    <a:pt x="1563" y="418"/>
                    <a:pt x="1552" y="301"/>
                    <a:pt x="1476" y="236"/>
                  </a:cubicBezTo>
                  <a:cubicBezTo>
                    <a:pt x="1461" y="224"/>
                    <a:pt x="1190" y="1"/>
                    <a:pt x="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59"/>
          <p:cNvSpPr txBox="1"/>
          <p:nvPr/>
        </p:nvSpPr>
        <p:spPr>
          <a:xfrm>
            <a:off x="30453" y="3434496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No need for drone telemetry data</a:t>
            </a:r>
          </a:p>
        </p:txBody>
      </p:sp>
      <p:sp>
        <p:nvSpPr>
          <p:cNvPr id="2263" name="Google Shape;2263;p59"/>
          <p:cNvSpPr txBox="1"/>
          <p:nvPr/>
        </p:nvSpPr>
        <p:spPr>
          <a:xfrm>
            <a:off x="1809418" y="3329332"/>
            <a:ext cx="180152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Automatic antenna pointing based on signal strength</a:t>
            </a:r>
            <a:endParaRPr sz="1600" dirty="0">
              <a:solidFill>
                <a:schemeClr val="dk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2264" name="Google Shape;2264;p59"/>
          <p:cNvSpPr txBox="1"/>
          <p:nvPr/>
        </p:nvSpPr>
        <p:spPr>
          <a:xfrm>
            <a:off x="22067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2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6" name="Google Shape;2266;p59"/>
          <p:cNvSpPr txBox="1"/>
          <p:nvPr/>
        </p:nvSpPr>
        <p:spPr>
          <a:xfrm>
            <a:off x="3822144" y="3575502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2S-6S battery power</a:t>
            </a:r>
            <a:endParaRPr sz="1600" dirty="0">
              <a:solidFill>
                <a:schemeClr val="dk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2268" name="Google Shape;2268;p59"/>
          <p:cNvSpPr txBox="1"/>
          <p:nvPr/>
        </p:nvSpPr>
        <p:spPr>
          <a:xfrm>
            <a:off x="5375370" y="3472162"/>
            <a:ext cx="2146984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User-friendly web application for management and use</a:t>
            </a:r>
            <a:endParaRPr sz="1600" dirty="0">
              <a:solidFill>
                <a:schemeClr val="dk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2269" name="Google Shape;2269;p59"/>
          <p:cNvSpPr txBox="1"/>
          <p:nvPr/>
        </p:nvSpPr>
        <p:spPr>
          <a:xfrm>
            <a:off x="1902132" y="126174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2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0" name="Google Shape;2270;p59"/>
          <p:cNvSpPr txBox="1"/>
          <p:nvPr/>
        </p:nvSpPr>
        <p:spPr>
          <a:xfrm>
            <a:off x="3782197" y="127961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2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1" name="Google Shape;2271;p59"/>
          <p:cNvSpPr txBox="1"/>
          <p:nvPr/>
        </p:nvSpPr>
        <p:spPr>
          <a:xfrm>
            <a:off x="5662262" y="129748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2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2" name="Google Shape;2272;p59"/>
          <p:cNvSpPr/>
          <p:nvPr/>
        </p:nvSpPr>
        <p:spPr>
          <a:xfrm>
            <a:off x="4203844" y="224099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59"/>
          <p:cNvSpPr/>
          <p:nvPr/>
        </p:nvSpPr>
        <p:spPr>
          <a:xfrm>
            <a:off x="6083914" y="225886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59"/>
          <p:cNvCxnSpPr>
            <a:stCxn id="2264" idx="2"/>
            <a:endCxn id="2229" idx="0"/>
          </p:cNvCxnSpPr>
          <p:nvPr/>
        </p:nvCxnSpPr>
        <p:spPr>
          <a:xfrm rot="5400000">
            <a:off x="570974" y="1967556"/>
            <a:ext cx="475375" cy="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5" name="Google Shape;2275;p59"/>
          <p:cNvCxnSpPr>
            <a:stCxn id="2229" idx="2"/>
          </p:cNvCxnSpPr>
          <p:nvPr/>
        </p:nvCxnSpPr>
        <p:spPr>
          <a:xfrm rot="-5400000" flipH="1">
            <a:off x="574504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59"/>
          <p:cNvCxnSpPr/>
          <p:nvPr/>
        </p:nvCxnSpPr>
        <p:spPr>
          <a:xfrm rot="16200000" flipH="1">
            <a:off x="2480999" y="3024336"/>
            <a:ext cx="444680" cy="3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59"/>
          <p:cNvCxnSpPr>
            <a:stCxn id="2272" idx="2"/>
          </p:cNvCxnSpPr>
          <p:nvPr/>
        </p:nvCxnSpPr>
        <p:spPr>
          <a:xfrm rot="5400000">
            <a:off x="4351914" y="3029970"/>
            <a:ext cx="433160" cy="6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8" name="Google Shape;2278;p59"/>
          <p:cNvCxnSpPr>
            <a:stCxn id="2273" idx="2"/>
          </p:cNvCxnSpPr>
          <p:nvPr/>
        </p:nvCxnSpPr>
        <p:spPr>
          <a:xfrm rot="5400000">
            <a:off x="6218723" y="3061699"/>
            <a:ext cx="460281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9" name="Google Shape;2279;p59"/>
          <p:cNvCxnSpPr>
            <a:stCxn id="2269" idx="2"/>
            <a:endCxn id="2228" idx="0"/>
          </p:cNvCxnSpPr>
          <p:nvPr/>
        </p:nvCxnSpPr>
        <p:spPr>
          <a:xfrm rot="5400000">
            <a:off x="2451041" y="1985428"/>
            <a:ext cx="475375" cy="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59"/>
          <p:cNvCxnSpPr>
            <a:stCxn id="2270" idx="2"/>
            <a:endCxn id="2272" idx="0"/>
          </p:cNvCxnSpPr>
          <p:nvPr/>
        </p:nvCxnSpPr>
        <p:spPr>
          <a:xfrm rot="5400000">
            <a:off x="4331109" y="2003301"/>
            <a:ext cx="475375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1" name="Google Shape;2281;p59"/>
          <p:cNvCxnSpPr>
            <a:stCxn id="2271" idx="2"/>
            <a:endCxn id="2273" idx="0"/>
          </p:cNvCxnSpPr>
          <p:nvPr/>
        </p:nvCxnSpPr>
        <p:spPr>
          <a:xfrm rot="16200000" flipH="1">
            <a:off x="6211176" y="2021171"/>
            <a:ext cx="475375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" name="Google Shape;14725;p84"/>
          <p:cNvGrpSpPr/>
          <p:nvPr/>
        </p:nvGrpSpPr>
        <p:grpSpPr>
          <a:xfrm>
            <a:off x="4435908" y="2356260"/>
            <a:ext cx="336188" cy="335425"/>
            <a:chOff x="2302788" y="1505981"/>
            <a:chExt cx="336188" cy="335425"/>
          </a:xfrm>
          <a:solidFill>
            <a:schemeClr val="tx2"/>
          </a:solidFill>
        </p:grpSpPr>
        <p:sp>
          <p:nvSpPr>
            <p:cNvPr id="73" name="Google Shape;14726;p84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727;p84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728;p84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729;p84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730;p84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31;p84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732;p84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733;p84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34;p84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735;p84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736;p84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37;p84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738;p84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739;p84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0;p84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741;p84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2;p84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2268;p59"/>
          <p:cNvSpPr txBox="1"/>
          <p:nvPr/>
        </p:nvSpPr>
        <p:spPr>
          <a:xfrm>
            <a:off x="7522354" y="3306408"/>
            <a:ext cx="1621646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Georgia" panose="02040502050405020303" pitchFamily="18" charset="0"/>
                <a:ea typeface="Poppins"/>
                <a:cs typeface="Poppins"/>
                <a:sym typeface="Poppins"/>
              </a:rPr>
              <a:t>Stable communication over long distances</a:t>
            </a:r>
            <a:endParaRPr lang="ru-RU" sz="1600" dirty="0">
              <a:solidFill>
                <a:schemeClr val="dk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2271;p59"/>
          <p:cNvSpPr txBox="1"/>
          <p:nvPr/>
        </p:nvSpPr>
        <p:spPr>
          <a:xfrm>
            <a:off x="7542328" y="131535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2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2273;p59"/>
          <p:cNvSpPr/>
          <p:nvPr/>
        </p:nvSpPr>
        <p:spPr>
          <a:xfrm>
            <a:off x="7963983" y="227673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" name="Google Shape;2278;p59"/>
          <p:cNvCxnSpPr>
            <a:stCxn id="99" idx="2"/>
          </p:cNvCxnSpPr>
          <p:nvPr/>
        </p:nvCxnSpPr>
        <p:spPr>
          <a:xfrm rot="5400000">
            <a:off x="8107726" y="3070633"/>
            <a:ext cx="442410" cy="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1" name="Google Shape;2281;p59"/>
          <p:cNvCxnSpPr>
            <a:stCxn id="98" idx="2"/>
            <a:endCxn id="99" idx="0"/>
          </p:cNvCxnSpPr>
          <p:nvPr/>
        </p:nvCxnSpPr>
        <p:spPr>
          <a:xfrm rot="16200000" flipH="1">
            <a:off x="8091243" y="2039039"/>
            <a:ext cx="475375" cy="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" name="Google Shape;12449;p81"/>
          <p:cNvGrpSpPr/>
          <p:nvPr/>
        </p:nvGrpSpPr>
        <p:grpSpPr>
          <a:xfrm>
            <a:off x="626844" y="2301035"/>
            <a:ext cx="347435" cy="363370"/>
            <a:chOff x="2157462" y="4258496"/>
            <a:chExt cx="347435" cy="363370"/>
          </a:xfrm>
          <a:solidFill>
            <a:schemeClr val="tx2"/>
          </a:solidFill>
        </p:grpSpPr>
        <p:sp>
          <p:nvSpPr>
            <p:cNvPr id="91" name="Google Shape;12450;p81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451;p81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452;p81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2453;p81"/>
          <p:cNvGrpSpPr/>
          <p:nvPr/>
        </p:nvGrpSpPr>
        <p:grpSpPr>
          <a:xfrm>
            <a:off x="8188614" y="2367041"/>
            <a:ext cx="343665" cy="363211"/>
            <a:chOff x="4010963" y="3763781"/>
            <a:chExt cx="343665" cy="363211"/>
          </a:xfrm>
          <a:solidFill>
            <a:schemeClr val="tx2"/>
          </a:solidFill>
        </p:grpSpPr>
        <p:sp>
          <p:nvSpPr>
            <p:cNvPr id="105" name="Google Shape;12454;p81"/>
            <p:cNvSpPr/>
            <p:nvPr/>
          </p:nvSpPr>
          <p:spPr>
            <a:xfrm>
              <a:off x="4152415" y="3763781"/>
              <a:ext cx="202213" cy="221760"/>
            </a:xfrm>
            <a:custGeom>
              <a:avLst/>
              <a:gdLst/>
              <a:ahLst/>
              <a:cxnLst/>
              <a:rect l="l" t="t" r="r" b="b"/>
              <a:pathLst>
                <a:path w="6383" h="7000" extrusionOk="0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455;p81"/>
            <p:cNvSpPr/>
            <p:nvPr/>
          </p:nvSpPr>
          <p:spPr>
            <a:xfrm>
              <a:off x="4010963" y="3828662"/>
              <a:ext cx="299154" cy="298331"/>
            </a:xfrm>
            <a:custGeom>
              <a:avLst/>
              <a:gdLst/>
              <a:ahLst/>
              <a:cxnLst/>
              <a:rect l="l" t="t" r="r" b="b"/>
              <a:pathLst>
                <a:path w="9443" h="9417" extrusionOk="0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456;p81"/>
            <p:cNvSpPr/>
            <p:nvPr/>
          </p:nvSpPr>
          <p:spPr>
            <a:xfrm>
              <a:off x="4187104" y="3787731"/>
              <a:ext cx="133943" cy="146520"/>
            </a:xfrm>
            <a:custGeom>
              <a:avLst/>
              <a:gdLst/>
              <a:ahLst/>
              <a:cxnLst/>
              <a:rect l="l" t="t" r="r" b="b"/>
              <a:pathLst>
                <a:path w="4228" h="4625" extrusionOk="0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457;p81"/>
            <p:cNvSpPr/>
            <p:nvPr/>
          </p:nvSpPr>
          <p:spPr>
            <a:xfrm>
              <a:off x="4220685" y="3840669"/>
              <a:ext cx="39632" cy="52462"/>
            </a:xfrm>
            <a:custGeom>
              <a:avLst/>
              <a:gdLst/>
              <a:ahLst/>
              <a:cxnLst/>
              <a:rect l="l" t="t" r="r" b="b"/>
              <a:pathLst>
                <a:path w="1251" h="1656" extrusionOk="0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458;p81"/>
            <p:cNvSpPr/>
            <p:nvPr/>
          </p:nvSpPr>
          <p:spPr>
            <a:xfrm>
              <a:off x="4259905" y="3840669"/>
              <a:ext cx="29082" cy="52082"/>
            </a:xfrm>
            <a:custGeom>
              <a:avLst/>
              <a:gdLst/>
              <a:ahLst/>
              <a:cxnLst/>
              <a:rect l="l" t="t" r="r" b="b"/>
              <a:pathLst>
                <a:path w="918" h="164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2570;p81"/>
          <p:cNvGrpSpPr/>
          <p:nvPr/>
        </p:nvGrpSpPr>
        <p:grpSpPr>
          <a:xfrm>
            <a:off x="2551002" y="2278119"/>
            <a:ext cx="308183" cy="347561"/>
            <a:chOff x="2206122" y="3360748"/>
            <a:chExt cx="308183" cy="347561"/>
          </a:xfrm>
          <a:solidFill>
            <a:schemeClr val="tx2"/>
          </a:solidFill>
        </p:grpSpPr>
        <p:sp>
          <p:nvSpPr>
            <p:cNvPr id="111" name="Google Shape;12571;p81"/>
            <p:cNvSpPr/>
            <p:nvPr/>
          </p:nvSpPr>
          <p:spPr>
            <a:xfrm>
              <a:off x="2206122" y="3543859"/>
              <a:ext cx="199932" cy="164451"/>
            </a:xfrm>
            <a:custGeom>
              <a:avLst/>
              <a:gdLst/>
              <a:ahLst/>
              <a:cxnLst/>
              <a:rect l="l" t="t" r="r" b="b"/>
              <a:pathLst>
                <a:path w="6311" h="5191" extrusionOk="0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572;p81"/>
            <p:cNvSpPr/>
            <p:nvPr/>
          </p:nvSpPr>
          <p:spPr>
            <a:xfrm>
              <a:off x="2216291" y="3360748"/>
              <a:ext cx="298014" cy="312872"/>
            </a:xfrm>
            <a:custGeom>
              <a:avLst/>
              <a:gdLst/>
              <a:ahLst/>
              <a:cxnLst/>
              <a:rect l="l" t="t" r="r" b="b"/>
              <a:pathLst>
                <a:path w="9407" h="9876" extrusionOk="0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573;p81"/>
            <p:cNvSpPr/>
            <p:nvPr/>
          </p:nvSpPr>
          <p:spPr>
            <a:xfrm>
              <a:off x="2392812" y="3401615"/>
              <a:ext cx="83033" cy="80372"/>
            </a:xfrm>
            <a:custGeom>
              <a:avLst/>
              <a:gdLst/>
              <a:ahLst/>
              <a:cxnLst/>
              <a:rect l="l" t="t" r="r" b="b"/>
              <a:pathLst>
                <a:path w="2621" h="2537" extrusionOk="0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574;p81"/>
            <p:cNvSpPr/>
            <p:nvPr/>
          </p:nvSpPr>
          <p:spPr>
            <a:xfrm>
              <a:off x="2229502" y="3535147"/>
              <a:ext cx="201833" cy="94723"/>
            </a:xfrm>
            <a:custGeom>
              <a:avLst/>
              <a:gdLst/>
              <a:ahLst/>
              <a:cxnLst/>
              <a:rect l="l" t="t" r="r" b="b"/>
              <a:pathLst>
                <a:path w="6371" h="2990" extrusionOk="0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575;p81"/>
            <p:cNvSpPr/>
            <p:nvPr/>
          </p:nvSpPr>
          <p:spPr>
            <a:xfrm>
              <a:off x="2236281" y="3609215"/>
              <a:ext cx="81893" cy="38364"/>
            </a:xfrm>
            <a:custGeom>
              <a:avLst/>
              <a:gdLst/>
              <a:ahLst/>
              <a:cxnLst/>
              <a:rect l="l" t="t" r="r" b="b"/>
              <a:pathLst>
                <a:path w="2585" h="1211" extrusionOk="0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Georgia" panose="02040502050405020303" pitchFamily="18" charset="0"/>
              </a:rPr>
              <a:t>Software</a:t>
            </a:r>
            <a:endParaRPr sz="3200" dirty="0">
              <a:latin typeface="Georgia" panose="02040502050405020303" pitchFamily="18" charset="0"/>
            </a:endParaRPr>
          </a:p>
        </p:txBody>
      </p:sp>
      <p:sp>
        <p:nvSpPr>
          <p:cNvPr id="1533" name="Google Shape;1533;p3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latin typeface="Georgia" panose="02040502050405020303" pitchFamily="18" charset="0"/>
              </a:rPr>
              <a:t>Application user interface with buttons for tracker control, channel selection, and displaying telemetry from antennas.</a:t>
            </a:r>
            <a:endParaRPr sz="1600" dirty="0">
              <a:latin typeface="Georgia" panose="02040502050405020303" pitchFamily="18" charset="0"/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72"/>
          <a:stretch/>
        </p:blipFill>
        <p:spPr>
          <a:xfrm>
            <a:off x="4041289" y="1045525"/>
            <a:ext cx="4223722" cy="2840675"/>
          </a:xfrm>
          <a:prstGeom prst="rect">
            <a:avLst/>
          </a:prstGeom>
        </p:spPr>
      </p:pic>
      <p:grpSp>
        <p:nvGrpSpPr>
          <p:cNvPr id="13" name="Google Shape;1493;p38"/>
          <p:cNvGrpSpPr/>
          <p:nvPr/>
        </p:nvGrpSpPr>
        <p:grpSpPr>
          <a:xfrm rot="11032264">
            <a:off x="-1064949" y="-2159514"/>
            <a:ext cx="2302269" cy="3103064"/>
            <a:chOff x="6128138" y="-1301175"/>
            <a:chExt cx="4268216" cy="6666030"/>
          </a:xfrm>
        </p:grpSpPr>
        <p:sp>
          <p:nvSpPr>
            <p:cNvPr id="1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1499;p38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36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5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Georgia" panose="02040502050405020303" pitchFamily="18" charset="0"/>
              </a:rPr>
              <a:t>Hardware</a:t>
            </a:r>
            <a:endParaRPr sz="3200" dirty="0">
              <a:latin typeface="Georgia" panose="02040502050405020303" pitchFamily="18" charset="0"/>
            </a:endParaRPr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428686" y="1225887"/>
            <a:ext cx="3976167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</a:rPr>
              <a:t>Directional antennas for horizontal pointing 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600" dirty="0" smtClean="0">
              <a:latin typeface="Georgia" panose="0204050205040502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 panose="02040502050405020303" pitchFamily="18" charset="0"/>
              </a:rPr>
              <a:t>Directional </a:t>
            </a:r>
            <a:r>
              <a:rPr lang="en-US" sz="1600" dirty="0">
                <a:latin typeface="Georgia" panose="02040502050405020303" pitchFamily="18" charset="0"/>
              </a:rPr>
              <a:t>antennas for vertical </a:t>
            </a:r>
            <a:r>
              <a:rPr lang="en-US" sz="1600" dirty="0" smtClean="0">
                <a:latin typeface="Georgia" panose="02040502050405020303" pitchFamily="18" charset="0"/>
              </a:rPr>
              <a:t>guidance</a:t>
            </a:r>
            <a:endParaRPr lang="ru-RU" sz="1600" dirty="0" smtClean="0">
              <a:latin typeface="Georgia" panose="0204050205040502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600" dirty="0">
              <a:latin typeface="Georgia" panose="0204050205040502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 panose="02040502050405020303" pitchFamily="18" charset="0"/>
              </a:rPr>
              <a:t>Directional </a:t>
            </a:r>
            <a:r>
              <a:rPr lang="en-US" sz="1600" dirty="0">
                <a:latin typeface="Georgia" panose="02040502050405020303" pitchFamily="18" charset="0"/>
              </a:rPr>
              <a:t>antenna for video signal reception</a:t>
            </a:r>
            <a:endParaRPr sz="1600" dirty="0">
              <a:latin typeface="Georgia" panose="02040502050405020303" pitchFamily="18" charset="0"/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 t="22557" r="2153" b="20283"/>
          <a:stretch/>
        </p:blipFill>
        <p:spPr>
          <a:xfrm flipH="1">
            <a:off x="4960417" y="830350"/>
            <a:ext cx="3291491" cy="3628476"/>
          </a:xfrm>
          <a:prstGeom prst="rect">
            <a:avLst/>
          </a:prstGeom>
        </p:spPr>
      </p:pic>
      <p:cxnSp>
        <p:nvCxnSpPr>
          <p:cNvPr id="17" name="Google Shape;2276;p59"/>
          <p:cNvCxnSpPr/>
          <p:nvPr/>
        </p:nvCxnSpPr>
        <p:spPr>
          <a:xfrm flipV="1">
            <a:off x="4037926" y="1158837"/>
            <a:ext cx="2427610" cy="443388"/>
          </a:xfrm>
          <a:prstGeom prst="bentConnector3">
            <a:avLst>
              <a:gd name="adj1" fmla="val 26667"/>
            </a:avLst>
          </a:prstGeom>
          <a:ln>
            <a:solidFill>
              <a:srgbClr val="FFC000"/>
            </a:solidFill>
            <a:headEnd type="none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Google Shape;2276;p59"/>
          <p:cNvCxnSpPr/>
          <p:nvPr/>
        </p:nvCxnSpPr>
        <p:spPr>
          <a:xfrm flipV="1">
            <a:off x="4037926" y="2019267"/>
            <a:ext cx="3390562" cy="442617"/>
          </a:xfrm>
          <a:prstGeom prst="bentConnector3">
            <a:avLst>
              <a:gd name="adj1" fmla="val 19690"/>
            </a:avLst>
          </a:prstGeom>
          <a:ln>
            <a:solidFill>
              <a:srgbClr val="FFC000"/>
            </a:solidFill>
            <a:headEnd type="none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Google Shape;2276;p59"/>
          <p:cNvCxnSpPr/>
          <p:nvPr/>
        </p:nvCxnSpPr>
        <p:spPr>
          <a:xfrm flipV="1">
            <a:off x="4037926" y="2802334"/>
            <a:ext cx="2031101" cy="461923"/>
          </a:xfrm>
          <a:prstGeom prst="bentConnector3">
            <a:avLst>
              <a:gd name="adj1" fmla="val 33665"/>
            </a:avLst>
          </a:prstGeom>
          <a:ln>
            <a:solidFill>
              <a:srgbClr val="FFC000"/>
            </a:solidFill>
            <a:headEnd type="none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oogle Shape;1493;p38"/>
          <p:cNvGrpSpPr/>
          <p:nvPr/>
        </p:nvGrpSpPr>
        <p:grpSpPr>
          <a:xfrm rot="11032264">
            <a:off x="-945724" y="-1796708"/>
            <a:ext cx="2302269" cy="3103064"/>
            <a:chOff x="6128138" y="-1301175"/>
            <a:chExt cx="4268216" cy="6666030"/>
          </a:xfrm>
        </p:grpSpPr>
        <p:sp>
          <p:nvSpPr>
            <p:cNvPr id="18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" name="Google Shape;1499;p38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42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35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33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31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757524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345</Words>
  <Application>Microsoft Office PowerPoint</Application>
  <PresentationFormat>Экран (16:9)</PresentationFormat>
  <Paragraphs>83</Paragraphs>
  <Slides>15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Georgia</vt:lpstr>
      <vt:lpstr>Century Gothic</vt:lpstr>
      <vt:lpstr>Arial</vt:lpstr>
      <vt:lpstr>Poppins</vt:lpstr>
      <vt:lpstr>IBM Plex Mono</vt:lpstr>
      <vt:lpstr>Source Code Pro</vt:lpstr>
      <vt:lpstr>Courier New</vt:lpstr>
      <vt:lpstr>Introduction to Coding Workshop by Slidesgo</vt:lpstr>
      <vt:lpstr>Directional antenna pointing system without using a navigation system to increase the UAV's communication range</vt:lpstr>
      <vt:lpstr>What problems are we solving?</vt:lpstr>
      <vt:lpstr>Solution</vt:lpstr>
      <vt:lpstr>Advantages</vt:lpstr>
      <vt:lpstr>How it works</vt:lpstr>
      <vt:lpstr>Process</vt:lpstr>
      <vt:lpstr>Key benefits</vt:lpstr>
      <vt:lpstr>Software</vt:lpstr>
      <vt:lpstr>Hardware</vt:lpstr>
      <vt:lpstr>Demonstration</vt:lpstr>
      <vt:lpstr>Презентация PowerPoint</vt:lpstr>
      <vt:lpstr>Usage options</vt:lpstr>
      <vt:lpstr>Technology</vt:lpstr>
      <vt:lpstr>Progress to date</vt:lpstr>
      <vt:lpstr>Thanks for your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Какое-то        НАЗВАНИЕ</dc:title>
  <cp:lastModifiedBy>Учетная запись Майкрософт</cp:lastModifiedBy>
  <cp:revision>47</cp:revision>
  <dcterms:modified xsi:type="dcterms:W3CDTF">2024-09-26T17:39:53Z</dcterms:modified>
</cp:coreProperties>
</file>